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0" r:id="rId2"/>
    <p:sldId id="259" r:id="rId3"/>
    <p:sldId id="258" r:id="rId4"/>
    <p:sldId id="268" r:id="rId5"/>
    <p:sldId id="261" r:id="rId6"/>
    <p:sldId id="277" r:id="rId7"/>
    <p:sldId id="278" r:id="rId8"/>
    <p:sldId id="322" r:id="rId9"/>
    <p:sldId id="326" r:id="rId10"/>
    <p:sldId id="323" r:id="rId11"/>
    <p:sldId id="324" r:id="rId12"/>
    <p:sldId id="325" r:id="rId13"/>
    <p:sldId id="300" r:id="rId14"/>
    <p:sldId id="301" r:id="rId15"/>
    <p:sldId id="302" r:id="rId16"/>
    <p:sldId id="303" r:id="rId17"/>
    <p:sldId id="304" r:id="rId18"/>
    <p:sldId id="280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281" r:id="rId29"/>
    <p:sldId id="285" r:id="rId30"/>
    <p:sldId id="286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282" r:id="rId39"/>
    <p:sldId id="263" r:id="rId40"/>
    <p:sldId id="26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F5"/>
    <a:srgbClr val="E0EAEE"/>
    <a:srgbClr val="A0A0E4"/>
    <a:srgbClr val="391C72"/>
    <a:srgbClr val="C4CFEC"/>
    <a:srgbClr val="818688"/>
    <a:srgbClr val="E4E4E4"/>
    <a:srgbClr val="6064B1"/>
    <a:srgbClr val="D0B3F3"/>
    <a:srgbClr val="3118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50" y="744"/>
      </p:cViewPr>
      <p:guideLst>
        <p:guide orient="horz" pos="104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CF65E-010C-4D11-8F4A-0A609B8F9A87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0767D-D5D0-4B48-8264-351542BA1A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99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232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074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9357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6949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8334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0540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4402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781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035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FB1B6-3C2A-4B22-83E9-8595476EC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EEBF5B-F22C-4B38-AC08-82FBDAE76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EDA7B5-F7B2-443F-ABA9-66B5082A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36B-AC4E-4A18-B62E-377A23375EB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7CDA2-12C4-465B-94B3-60BF0AC94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D1DD2B-580F-4CCB-9636-3F2A42E1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743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96DC0-0B5F-486B-8CA6-001D154C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FA7632-16AC-4F27-BD60-9C9AD2490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DB784B-7EA9-4E2E-AB01-6D332B8E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36B-AC4E-4A18-B62E-377A23375EB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9DBA9C-CDF8-42BE-B2F2-25D0EB22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C724F3-4AAC-46E3-ABC4-E391EB30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90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0AC887-AEC6-4A7C-89EC-3017BDA12D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23504D-D3AE-43DA-9F33-BFCB6CA2C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9BE432-E688-4B53-B70D-C485F0B16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36B-AC4E-4A18-B62E-377A23375EB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97C715-7C39-4204-B2BC-C706811F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FD4524-C456-4454-BC17-B7B4103E9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623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FFCB6-892D-41BD-8100-D098696A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B8EE2-3C2A-46B8-ACCF-1A44D12A6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07CA5-0C85-434A-AA93-4DD1414AE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36B-AC4E-4A18-B62E-377A23375EB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E90D16-0846-4879-8630-E8598A615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76A5C-68F2-4360-A556-E746B986C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115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67644-C95D-4BDD-9F7A-266456070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2822A-81D9-483C-A47F-3EE8F9F8A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0774F9-F6DE-468B-99AD-7D6894F83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36B-AC4E-4A18-B62E-377A23375EB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3C6B20-927A-46CA-84CA-BE257A22B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47A135-535C-4C89-A097-61BBF648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46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DC080-FCEB-483A-8A1E-3D7160BE0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B79C83-C69D-4ABE-8C3E-CF1213D2B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307782-EDA2-4456-8CE2-6F1B891A2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B20A6D-8A60-400B-BCFB-813B4251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36B-AC4E-4A18-B62E-377A23375EB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4DA295-63C9-455A-A8FA-B9E51914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CA5CB8-8D2B-49F9-9481-ABA224F93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618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6734A-3A1C-453A-A645-87D11A59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799E42-5F63-476C-AE0F-57B8D2C8B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BFA9C9-C3ED-4619-B0B3-A0D7AC194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82D0C2-2D23-4A4B-AAF3-A06B110346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D7D671-4B8C-471B-B60E-457DF9757C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3D9174-81AB-4190-9BCD-BC360721D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36B-AC4E-4A18-B62E-377A23375EB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C28F53-16E0-4FDE-81C3-90059DB54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BED963-6229-4582-B15B-F3ED05D9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960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1DF24-8573-45E0-907D-39814D23E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1BF293-1857-46A9-AC25-C0962B397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36B-AC4E-4A18-B62E-377A23375EB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19B236-A137-415E-818F-FDCD32026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FDF5CD-E74C-4ACE-B4D3-1C4A19E26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3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F6F367-04A2-466B-9E57-33027CCC4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36B-AC4E-4A18-B62E-377A23375EB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C1F3A7-7E5F-4568-98F5-18DDBEBF9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9CDFFD-9E25-442E-A685-7EAC08F0E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12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83858-FEE1-48FA-9200-85751FAE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82671-AE8E-4395-97F2-88195DEF1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1C7805-1CFC-40B6-B013-CA46A173A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255D6A-160F-420F-895C-2A6249E4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36B-AC4E-4A18-B62E-377A23375EB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EA9FAB-5A1E-4CD6-9B53-5796E719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E898BE-8369-4137-87AC-F3C62E48F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22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95802-0750-489E-92A2-8F6546406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CDFB0-FB28-4D33-BD22-9E8376BEFA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FBFF45-6C45-4374-A14D-799DCC6D7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84977A-20A2-4EF8-9ACF-3F10E60F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36B-AC4E-4A18-B62E-377A23375EB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B1C645-04C3-4399-B0C0-0C851A1C5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6E04F9-C325-4A9F-9D5D-57A928C23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33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EC3C83-9886-4471-8A69-30E73297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B341EE-D9AB-4AEB-A7A5-C05634BC4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F313-2217-48BA-9F55-2C3F04528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2936B-AC4E-4A18-B62E-377A23375EB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5E32F-9FFC-4D05-912D-46E9D315D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8B63F8-3758-46D6-A513-11A568FA8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6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gif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064B1"/>
            </a:gs>
            <a:gs pos="44000">
              <a:srgbClr val="391C7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099" y="-283137"/>
            <a:ext cx="4761905" cy="4761905"/>
          </a:xfrm>
          <a:prstGeom prst="rect">
            <a:avLst/>
          </a:prstGeom>
        </p:spPr>
      </p:pic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4BA5DA63-A71B-4B05-A560-3A5276F1F9C1}"/>
              </a:ext>
            </a:extLst>
          </p:cNvPr>
          <p:cNvSpPr/>
          <p:nvPr/>
        </p:nvSpPr>
        <p:spPr>
          <a:xfrm rot="19797344">
            <a:off x="5145575" y="112698"/>
            <a:ext cx="6103974" cy="2014312"/>
          </a:xfrm>
          <a:prstGeom prst="flowChartTerminator">
            <a:avLst/>
          </a:prstGeom>
          <a:gradFill flip="none" rotWithShape="1">
            <a:gsLst>
              <a:gs pos="0">
                <a:srgbClr val="391C72">
                  <a:shade val="30000"/>
                  <a:satMod val="115000"/>
                </a:srgbClr>
              </a:gs>
              <a:gs pos="50000">
                <a:srgbClr val="391C72">
                  <a:shade val="67500"/>
                  <a:satMod val="115000"/>
                </a:srgbClr>
              </a:gs>
              <a:gs pos="100000">
                <a:srgbClr val="391C7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8A36CDF2-8430-46BC-B244-FFCB45ADFCCC}"/>
              </a:ext>
            </a:extLst>
          </p:cNvPr>
          <p:cNvSpPr/>
          <p:nvPr/>
        </p:nvSpPr>
        <p:spPr>
          <a:xfrm rot="19797344">
            <a:off x="2957766" y="2997039"/>
            <a:ext cx="11499826" cy="3814135"/>
          </a:xfrm>
          <a:prstGeom prst="flowChartTerminator">
            <a:avLst/>
          </a:prstGeom>
          <a:gradFill flip="none" rotWithShape="1">
            <a:gsLst>
              <a:gs pos="0">
                <a:srgbClr val="391C72">
                  <a:shade val="30000"/>
                  <a:satMod val="115000"/>
                </a:srgbClr>
              </a:gs>
              <a:gs pos="50000">
                <a:srgbClr val="391C72">
                  <a:shade val="67500"/>
                  <a:satMod val="115000"/>
                </a:srgbClr>
              </a:gs>
              <a:gs pos="100000">
                <a:srgbClr val="391C7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6" y="264931"/>
            <a:ext cx="6803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2023 | </a:t>
            </a:r>
            <a:r>
              <a:rPr lang="ko-KR" altLang="en-US" sz="1400" dirty="0" err="1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블록체인</a:t>
            </a:r>
            <a:r>
              <a:rPr lang="ko-KR" altLang="en-US" sz="1400" dirty="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네트워크 보안을 적용한 </a:t>
            </a:r>
            <a:r>
              <a:rPr lang="en-US" altLang="ko-KR" sz="1400" dirty="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AI </a:t>
            </a:r>
            <a:r>
              <a:rPr lang="ko-KR" altLang="en-US" sz="1400" dirty="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서비스 기반 </a:t>
            </a:r>
            <a:r>
              <a:rPr lang="ko-KR" altLang="en-US" sz="1400" dirty="0" err="1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풀스택</a:t>
            </a:r>
            <a:r>
              <a:rPr lang="ko-KR" altLang="en-US" sz="1400" dirty="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개발자</a:t>
            </a:r>
            <a:endParaRPr lang="ko-KR" altLang="en-US" sz="1400" dirty="0">
              <a:solidFill>
                <a:schemeClr val="bg1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507D04-5488-455F-A453-0BD07B7A8FAA}"/>
              </a:ext>
            </a:extLst>
          </p:cNvPr>
          <p:cNvGrpSpPr/>
          <p:nvPr/>
        </p:nvGrpSpPr>
        <p:grpSpPr>
          <a:xfrm>
            <a:off x="7524926" y="5103255"/>
            <a:ext cx="4956037" cy="1403655"/>
            <a:chOff x="385948" y="4948989"/>
            <a:chExt cx="5136452" cy="1403655"/>
          </a:xfrm>
        </p:grpSpPr>
        <p:sp>
          <p:nvSpPr>
            <p:cNvPr id="9" name="액자 8">
              <a:extLst>
                <a:ext uri="{FF2B5EF4-FFF2-40B4-BE49-F238E27FC236}">
                  <a16:creationId xmlns:a16="http://schemas.microsoft.com/office/drawing/2014/main" id="{382C7CB1-6CD5-49E3-AAB0-D1800B39F609}"/>
                </a:ext>
              </a:extLst>
            </p:cNvPr>
            <p:cNvSpPr/>
            <p:nvPr/>
          </p:nvSpPr>
          <p:spPr>
            <a:xfrm>
              <a:off x="385948" y="4948989"/>
              <a:ext cx="4532562" cy="1403655"/>
            </a:xfrm>
            <a:prstGeom prst="frame">
              <a:avLst>
                <a:gd name="adj1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프로젝트  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팀      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팀원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4E2A40-036C-4AF7-998C-53A8C616D548}"/>
                </a:ext>
              </a:extLst>
            </p:cNvPr>
            <p:cNvSpPr txBox="1"/>
            <p:nvPr/>
          </p:nvSpPr>
          <p:spPr>
            <a:xfrm>
              <a:off x="1609253" y="5192613"/>
              <a:ext cx="3913147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Team.gg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4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팀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40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곽대준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40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권우현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심 훈 이슬아 </a:t>
              </a:r>
              <a:r>
                <a:rPr lang="ko-KR" altLang="en-US" sz="140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최은빈</a:t>
              </a:r>
              <a:endPara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</a:t>
            </a:r>
            <a:r>
              <a:rPr lang="ko-KR" altLang="en-US" sz="1400" dirty="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팀</a:t>
            </a:r>
            <a:endParaRPr lang="ko-KR" altLang="en-US" sz="1400" dirty="0">
              <a:solidFill>
                <a:schemeClr val="bg1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035C9-5DBD-47A4-93CC-022AE4F74618}"/>
              </a:ext>
            </a:extLst>
          </p:cNvPr>
          <p:cNvSpPr txBox="1"/>
          <p:nvPr/>
        </p:nvSpPr>
        <p:spPr>
          <a:xfrm>
            <a:off x="385947" y="2788431"/>
            <a:ext cx="6403473" cy="16010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0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Team.gg</a:t>
            </a:r>
          </a:p>
          <a:p>
            <a:pPr>
              <a:lnSpc>
                <a:spcPct val="130000"/>
              </a:lnSpc>
            </a:pPr>
            <a:r>
              <a:rPr lang="ko-KR" altLang="en-US" sz="4000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전적 검색 사이트</a:t>
            </a:r>
            <a:endParaRPr lang="en-US" altLang="ko-KR" sz="4000" dirty="0" smtClean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19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2023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| 4. 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프로젝트 수행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2397A0D-830B-42D3-80BA-2E2ABC54B0D8}"/>
              </a:ext>
            </a:extLst>
          </p:cNvPr>
          <p:cNvSpPr txBox="1"/>
          <p:nvPr/>
        </p:nvSpPr>
        <p:spPr>
          <a:xfrm>
            <a:off x="549571" y="5877387"/>
            <a:ext cx="1110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즐겨찾기</a:t>
            </a:r>
            <a:r>
              <a:rPr lang="ko-KR" altLang="en-US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탭에 </a:t>
            </a:r>
            <a:r>
              <a:rPr lang="en-US" altLang="ko-KR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favorites </a:t>
            </a:r>
            <a:r>
              <a:rPr lang="ko-KR" altLang="en-US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쿠키를 활용하여 </a:t>
            </a:r>
            <a:r>
              <a:rPr lang="en-US" altLang="ko-KR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li </a:t>
            </a:r>
            <a:r>
              <a:rPr lang="ko-KR" altLang="en-US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출력 및 </a:t>
            </a:r>
            <a:r>
              <a:rPr lang="ko-KR" altLang="en-US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즐겨찾기</a:t>
            </a:r>
            <a:r>
              <a:rPr lang="ko-KR" altLang="en-US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탭에서 삭제 시 최근 검색 탭에 노란 별 제거</a:t>
            </a:r>
            <a:endParaRPr lang="en-US" altLang="ko-KR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260773" y="1643854"/>
            <a:ext cx="7685693" cy="4137422"/>
            <a:chOff x="1125073" y="1412090"/>
            <a:chExt cx="7109829" cy="3827418"/>
          </a:xfrm>
        </p:grpSpPr>
        <p:pic>
          <p:nvPicPr>
            <p:cNvPr id="4" name="그림 3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329BEEC8-5B13-6EAB-5356-B5B34B0B2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073" y="1412091"/>
              <a:ext cx="4083275" cy="3827417"/>
            </a:xfrm>
            <a:prstGeom prst="rect">
              <a:avLst/>
            </a:prstGeom>
            <a:ln w="28575">
              <a:solidFill>
                <a:srgbClr val="A0A0E4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5E4924A-36B5-BF85-B623-7279CAC62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808" y="1412090"/>
              <a:ext cx="3537094" cy="3827417"/>
            </a:xfrm>
            <a:prstGeom prst="rect">
              <a:avLst/>
            </a:prstGeom>
            <a:ln w="28575">
              <a:solidFill>
                <a:srgbClr val="A0A0E4"/>
              </a:solidFill>
            </a:ln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2" y="1452879"/>
            <a:ext cx="9035933" cy="4890699"/>
          </a:xfrm>
          <a:prstGeom prst="rect">
            <a:avLst/>
          </a:prstGeom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377782" y="768136"/>
            <a:ext cx="7204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[Source] </a:t>
            </a:r>
            <a:r>
              <a:rPr lang="ko-KR" altLang="en-US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최근 검색</a:t>
            </a: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&amp;</a:t>
            </a:r>
            <a:r>
              <a:rPr lang="ko-KR" altLang="en-US" sz="3600" dirty="0" err="1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즐겨찾기</a:t>
            </a:r>
            <a:endParaRPr lang="ko-KR" altLang="en-US" sz="3600" dirty="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6789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2023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| 4. 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프로젝트 수행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2397A0D-830B-42D3-80BA-2E2ABC54B0D8}"/>
              </a:ext>
            </a:extLst>
          </p:cNvPr>
          <p:cNvSpPr txBox="1"/>
          <p:nvPr/>
        </p:nvSpPr>
        <p:spPr>
          <a:xfrm>
            <a:off x="345126" y="4547999"/>
            <a:ext cx="11108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검색창</a:t>
            </a:r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클릭 시 검색 패널 발생 </a:t>
            </a:r>
            <a:r>
              <a:rPr lang="en-US" alt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&amp; </a:t>
            </a:r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다른 부분 클릭 시 검색 패널 숨김</a:t>
            </a:r>
          </a:p>
          <a:p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현 상태 쿠키로 저장 쿠키 불러오는 함수</a:t>
            </a:r>
            <a:endParaRPr lang="en-US" altLang="ko-KR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9406F82-8977-A9C5-FDAF-243B549A7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51" y="2183080"/>
            <a:ext cx="5305464" cy="2292118"/>
          </a:xfrm>
          <a:prstGeom prst="rect">
            <a:avLst/>
          </a:prstGeom>
        </p:spPr>
      </p:pic>
      <p:pic>
        <p:nvPicPr>
          <p:cNvPr id="8" name="그림 7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2884BE8-BCE2-13C9-3779-90CC8AC68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75" y="844805"/>
            <a:ext cx="5570314" cy="55021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782" y="768136"/>
            <a:ext cx="7204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[Source] </a:t>
            </a:r>
            <a:r>
              <a:rPr lang="ko-KR" altLang="en-US" sz="3600" dirty="0" err="1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검색창</a:t>
            </a:r>
            <a:r>
              <a:rPr lang="ko-KR" altLang="en-US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 패널</a:t>
            </a:r>
            <a:endParaRPr lang="ko-KR" altLang="en-US" sz="3600" dirty="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1" y="1446537"/>
            <a:ext cx="9035933" cy="489069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 flipV="1">
            <a:off x="5229642" y="1247275"/>
            <a:ext cx="260350" cy="3600"/>
          </a:xfrm>
          <a:prstGeom prst="rect">
            <a:avLst/>
          </a:prstGeom>
          <a:solidFill>
            <a:srgbClr val="E0EAEE"/>
          </a:solidFill>
          <a:ln w="3175">
            <a:solidFill>
              <a:srgbClr val="E0EA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96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2023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| 4. 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프로젝트 수행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2397A0D-830B-42D3-80BA-2E2ABC54B0D8}"/>
              </a:ext>
            </a:extLst>
          </p:cNvPr>
          <p:cNvSpPr txBox="1"/>
          <p:nvPr/>
        </p:nvSpPr>
        <p:spPr>
          <a:xfrm>
            <a:off x="541952" y="5750661"/>
            <a:ext cx="9442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최대 </a:t>
            </a:r>
            <a:r>
              <a:rPr lang="ko-KR" altLang="en-US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검색어</a:t>
            </a:r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개수 관리</a:t>
            </a:r>
          </a:p>
          <a:p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검색 버튼 클릭 시 검색한 </a:t>
            </a:r>
            <a:r>
              <a:rPr lang="ko-KR" altLang="en-US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검색어</a:t>
            </a:r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페이지로 이동</a:t>
            </a:r>
            <a:r>
              <a:rPr lang="en-US" alt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중복된 검색 및 실패한 </a:t>
            </a:r>
            <a:r>
              <a:rPr lang="ko-KR" altLang="en-US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검색어</a:t>
            </a:r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쿠키에 추가되지 않도록 설정</a:t>
            </a:r>
            <a:endParaRPr lang="en-US" altLang="ko-KR" sz="1600" dirty="0" smtClean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22" name="그림 21" descr="텍스트, 스크린샷이(가) 표시된 사진">
            <a:extLst>
              <a:ext uri="{FF2B5EF4-FFF2-40B4-BE49-F238E27FC236}">
                <a16:creationId xmlns:a16="http://schemas.microsoft.com/office/drawing/2014/main" id="{645F003F-BCBE-3196-B38B-CDD8105D46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7"/>
          <a:stretch/>
        </p:blipFill>
        <p:spPr>
          <a:xfrm>
            <a:off x="3719251" y="1447123"/>
            <a:ext cx="7825049" cy="45186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0" y="1446537"/>
            <a:ext cx="9053811" cy="4900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7782" y="768136"/>
            <a:ext cx="7204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[Source] </a:t>
            </a:r>
            <a:r>
              <a:rPr lang="ko-KR" altLang="en-US" sz="3600" dirty="0" err="1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검색창</a:t>
            </a:r>
            <a:r>
              <a:rPr lang="ko-KR" altLang="en-US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 기록</a:t>
            </a:r>
            <a:endParaRPr lang="ko-KR" altLang="en-US" sz="3600" dirty="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403993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6080" y="675640"/>
            <a:ext cx="11419840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6080" y="264795"/>
            <a:ext cx="383984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2023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| </a:t>
            </a:r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4. 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프로젝트 수행 결과</a:t>
            </a:r>
            <a:endParaRPr lang="ko-KR" altLang="en-US" sz="1400" dirty="0">
              <a:solidFill>
                <a:srgbClr val="391C72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710" y="264795"/>
            <a:ext cx="383984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6080" y="6440170"/>
            <a:ext cx="11419840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1" descr="C:/Users/avocado/AppData/Roaming/PolarisOffice/ETemp/32120_23268520/fImage76947290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350" y="3437266"/>
            <a:ext cx="3391535" cy="1998606"/>
          </a:xfrm>
          <a:prstGeom prst="rect">
            <a:avLst/>
          </a:prstGeom>
          <a:noFill/>
          <a:ln w="9525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92" name="그림 2" descr="C:/Users/avocado/AppData/Roaming/PolarisOffice/ETemp/32120_23268520/fImage514991291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8920" y="3437617"/>
            <a:ext cx="4658360" cy="1990090"/>
          </a:xfrm>
          <a:prstGeom prst="rect">
            <a:avLst/>
          </a:prstGeom>
          <a:noFill/>
          <a:ln w="9525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94" name="텍스트 상자 4"/>
          <p:cNvSpPr txBox="1">
            <a:spLocks/>
          </p:cNvSpPr>
          <p:nvPr/>
        </p:nvSpPr>
        <p:spPr>
          <a:xfrm flipH="1">
            <a:off x="333375" y="5590902"/>
            <a:ext cx="37553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해당</a:t>
            </a:r>
            <a:r>
              <a:rPr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</a:t>
            </a:r>
            <a:r>
              <a:rPr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api</a:t>
            </a:r>
            <a:r>
              <a:rPr 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권한 획득 및 </a:t>
            </a:r>
            <a:r>
              <a:rPr lang="ko-KR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api</a:t>
            </a:r>
            <a:r>
              <a:rPr 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json화</a:t>
            </a:r>
            <a:endParaRPr lang="ko-KR" altLang="en-US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95" name="텍스트 상자 5"/>
          <p:cNvSpPr txBox="1">
            <a:spLocks/>
          </p:cNvSpPr>
          <p:nvPr/>
        </p:nvSpPr>
        <p:spPr>
          <a:xfrm>
            <a:off x="4447540" y="5581377"/>
            <a:ext cx="388493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json데이터</a:t>
            </a:r>
            <a:r>
              <a:rPr 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구조 파악 및 필요 데이터 추출</a:t>
            </a:r>
            <a:endParaRPr lang="ko-KR" altLang="en-US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96" name="그림 6" descr="C:/Users/avocado/AppData/Roaming/PolarisOffice/ETemp/32120_23268520/fImage106499295633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5235" y="2154282"/>
            <a:ext cx="2788920" cy="3270885"/>
          </a:xfrm>
          <a:prstGeom prst="rect">
            <a:avLst/>
          </a:prstGeom>
          <a:noFill/>
          <a:ln w="9525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97" name="텍스트 상자 7"/>
          <p:cNvSpPr txBox="1">
            <a:spLocks/>
          </p:cNvSpPr>
          <p:nvPr/>
        </p:nvSpPr>
        <p:spPr>
          <a:xfrm>
            <a:off x="8715375" y="5594712"/>
            <a:ext cx="308991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모델객체를</a:t>
            </a:r>
            <a:r>
              <a:rPr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이용해</a:t>
            </a:r>
            <a:r>
              <a:rPr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데이터</a:t>
            </a:r>
            <a:r>
              <a:rPr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넘기기</a:t>
            </a:r>
            <a:endParaRPr lang="ko-KR" altLang="en-US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783" y="768136"/>
            <a:ext cx="9133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 err="1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라이엇</a:t>
            </a:r>
            <a:r>
              <a:rPr lang="ko-KR" altLang="en-US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 </a:t>
            </a: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API</a:t>
            </a:r>
            <a:r>
              <a:rPr lang="ko-KR" altLang="en-US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를 사용한 전적 검색</a:t>
            </a:r>
            <a:endParaRPr lang="ko-KR" altLang="en-US" sz="3600" dirty="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6" name="텍스트 상자 93"/>
          <p:cNvSpPr txBox="1">
            <a:spLocks/>
          </p:cNvSpPr>
          <p:nvPr/>
        </p:nvSpPr>
        <p:spPr>
          <a:xfrm>
            <a:off x="654685" y="1409143"/>
            <a:ext cx="4828948" cy="349138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dirty="0" smtClean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전반적인 </a:t>
            </a:r>
            <a:r>
              <a:rPr lang="en-US" altLang="ko-KR" dirty="0" smtClean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API </a:t>
            </a:r>
            <a:r>
              <a:rPr lang="ko-KR" altLang="en-US" dirty="0" smtClean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데이터 구조 구축</a:t>
            </a:r>
            <a:endParaRPr lang="ko-KR" altLang="en-US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92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Rect 0"/>
          <p:cNvCxnSpPr/>
          <p:nvPr/>
        </p:nvCxnSpPr>
        <p:spPr>
          <a:xfrm>
            <a:off x="386080" y="675640"/>
            <a:ext cx="11420475" cy="635"/>
          </a:xfrm>
          <a:prstGeom prst="line">
            <a:avLst/>
          </a:prstGeom>
          <a:ln w="19050" cap="flat" cmpd="sng">
            <a:solidFill>
              <a:srgbClr val="391C7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>
            <a:off x="386080" y="264795"/>
            <a:ext cx="3840480" cy="308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2023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 </a:t>
            </a: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| 4. 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프로젝트 수행 결과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7966710" y="264795"/>
            <a:ext cx="3840480" cy="308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4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팀</a:t>
            </a:r>
          </a:p>
        </p:txBody>
      </p:sp>
      <p:pic>
        <p:nvPicPr>
          <p:cNvPr id="91" name="그림 7" descr="C:/Users/avocado/AppData/Roaming/PolarisOffice/ETemp/32120_23268520/fImage37683466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3" y="1609198"/>
            <a:ext cx="5657257" cy="2922487"/>
          </a:xfrm>
          <a:prstGeom prst="rect">
            <a:avLst/>
          </a:prstGeom>
          <a:noFill/>
          <a:ln w="1905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92" name="그림 8" descr="C:/Users/avocado/AppData/Roaming/PolarisOffice/ETemp/32120_23268520/fImage29906467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69225"/>
            <a:ext cx="5633720" cy="3268075"/>
          </a:xfrm>
          <a:prstGeom prst="rect">
            <a:avLst/>
          </a:prstGeom>
          <a:noFill/>
          <a:ln w="1905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13" name="TextBox 12"/>
          <p:cNvSpPr txBox="1"/>
          <p:nvPr/>
        </p:nvSpPr>
        <p:spPr>
          <a:xfrm>
            <a:off x="377783" y="768136"/>
            <a:ext cx="9133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[Source] </a:t>
            </a:r>
            <a:r>
              <a:rPr lang="en-US" altLang="ko-KR" sz="3600" dirty="0" err="1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Json</a:t>
            </a:r>
            <a:r>
              <a:rPr lang="ko-KR" altLang="en-US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에서 데이터 추출</a:t>
            </a:r>
            <a:endParaRPr lang="ko-KR" altLang="en-US" sz="3600" dirty="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6080" y="6440170"/>
            <a:ext cx="11419840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5"/>
          <p:cNvSpPr txBox="1">
            <a:spLocks/>
          </p:cNvSpPr>
          <p:nvPr/>
        </p:nvSpPr>
        <p:spPr>
          <a:xfrm flipH="1">
            <a:off x="1328398" y="4593735"/>
            <a:ext cx="375602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</a:t>
            </a:r>
            <a:r>
              <a:rPr lang="ko-KR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Object</a:t>
            </a:r>
            <a:endParaRPr lang="ko-KR" altLang="en-US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0" name="텍스트 상자 6"/>
          <p:cNvSpPr txBox="1">
            <a:spLocks/>
          </p:cNvSpPr>
          <p:nvPr/>
        </p:nvSpPr>
        <p:spPr>
          <a:xfrm flipH="1">
            <a:off x="7111047" y="2651010"/>
            <a:ext cx="375602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restTemplate</a:t>
            </a:r>
            <a:endParaRPr lang="ko-KR" altLang="en-US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962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Rect 0"/>
          <p:cNvCxnSpPr/>
          <p:nvPr/>
        </p:nvCxnSpPr>
        <p:spPr>
          <a:xfrm>
            <a:off x="386080" y="675640"/>
            <a:ext cx="11420475" cy="635"/>
          </a:xfrm>
          <a:prstGeom prst="line">
            <a:avLst/>
          </a:prstGeom>
          <a:ln w="19050" cap="flat" cmpd="sng">
            <a:solidFill>
              <a:srgbClr val="391C7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>
            <a:off x="386080" y="264795"/>
            <a:ext cx="3840480" cy="308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2023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 </a:t>
            </a: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| 4. 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프로젝트 수행 결과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7966710" y="264795"/>
            <a:ext cx="3840480" cy="308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4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팀</a:t>
            </a:r>
          </a:p>
        </p:txBody>
      </p:sp>
      <p:pic>
        <p:nvPicPr>
          <p:cNvPr id="91" name="그림 9" descr="C:/Users/avocado/AppData/Roaming/PolarisOffice/ETemp/32120_23268520/fImage166019486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15" y="2146613"/>
            <a:ext cx="5159375" cy="3452495"/>
          </a:xfrm>
          <a:prstGeom prst="rect">
            <a:avLst/>
          </a:prstGeom>
          <a:noFill/>
          <a:ln w="1905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92" name="그림 10" descr="C:/Users/avocado/AppData/Roaming/PolarisOffice/ETemp/32120_23268520/fImage3851487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45" y="4427533"/>
            <a:ext cx="5326380" cy="574675"/>
          </a:xfrm>
          <a:prstGeom prst="rect">
            <a:avLst/>
          </a:prstGeom>
          <a:noFill/>
          <a:ln w="1905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93" name="그림 11" descr="C:/Users/avocado/AppData/Roaming/PolarisOffice/ETemp/32120_23268520/fImage6056488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464" y="2573650"/>
            <a:ext cx="5327015" cy="328295"/>
          </a:xfrm>
          <a:prstGeom prst="rect">
            <a:avLst/>
          </a:prstGeom>
          <a:noFill/>
          <a:ln w="1905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94" name="도형 12"/>
          <p:cNvSpPr>
            <a:spLocks/>
          </p:cNvSpPr>
          <p:nvPr/>
        </p:nvSpPr>
        <p:spPr>
          <a:xfrm>
            <a:off x="8568690" y="3330253"/>
            <a:ext cx="456565" cy="76962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5" name="텍스트 상자 14"/>
          <p:cNvSpPr txBox="1">
            <a:spLocks/>
          </p:cNvSpPr>
          <p:nvPr/>
        </p:nvSpPr>
        <p:spPr>
          <a:xfrm>
            <a:off x="8477250" y="3476456"/>
            <a:ext cx="343662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라이엇</a:t>
            </a:r>
            <a:r>
              <a:rPr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Data </a:t>
            </a:r>
            <a:r>
              <a:rPr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서버</a:t>
            </a:r>
            <a:r>
              <a:rPr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이용</a:t>
            </a:r>
            <a:endParaRPr lang="ko-KR" altLang="en-US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96" name="텍스트 상자 15"/>
          <p:cNvSpPr txBox="1">
            <a:spLocks/>
          </p:cNvSpPr>
          <p:nvPr/>
        </p:nvSpPr>
        <p:spPr>
          <a:xfrm>
            <a:off x="6338570" y="5162228"/>
            <a:ext cx="491744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60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아이콘 ID 값을 이용해 사이트에서 이미지 불러오기</a:t>
            </a:r>
            <a:endParaRPr lang="ko-KR" altLang="en-US" sz="160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782" y="768136"/>
            <a:ext cx="9863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[UI] </a:t>
            </a:r>
            <a:r>
              <a:rPr lang="ko-KR" altLang="en-US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게임 유저 아이콘 및 특수 스킬 이미지</a:t>
            </a:r>
            <a:endParaRPr lang="ko-KR" altLang="en-US" sz="3600" dirty="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6080" y="6440170"/>
            <a:ext cx="11419840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 flipV="1">
            <a:off x="7981010" y="1255439"/>
            <a:ext cx="260350" cy="3600"/>
          </a:xfrm>
          <a:prstGeom prst="rect">
            <a:avLst/>
          </a:prstGeom>
          <a:solidFill>
            <a:srgbClr val="E0EAEE"/>
          </a:solidFill>
          <a:ln w="3175">
            <a:solidFill>
              <a:srgbClr val="E0EA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13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Rect 0"/>
          <p:cNvCxnSpPr/>
          <p:nvPr/>
        </p:nvCxnSpPr>
        <p:spPr>
          <a:xfrm>
            <a:off x="386080" y="675640"/>
            <a:ext cx="11420475" cy="635"/>
          </a:xfrm>
          <a:prstGeom prst="line">
            <a:avLst/>
          </a:prstGeom>
          <a:ln w="19050" cap="flat" cmpd="sng">
            <a:solidFill>
              <a:srgbClr val="391C7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>
            <a:off x="386080" y="264795"/>
            <a:ext cx="3840480" cy="308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2023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 </a:t>
            </a: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| 4. 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프로젝트 수행 결과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7966710" y="264795"/>
            <a:ext cx="3840480" cy="308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4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팀</a:t>
            </a:r>
          </a:p>
        </p:txBody>
      </p:sp>
      <p:pic>
        <p:nvPicPr>
          <p:cNvPr id="91" name="그림 33" descr="C:/Users/avocado/AppData/Roaming/PolarisOffice/ETemp/32120_23268520/fImage14059494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3" y="1674812"/>
            <a:ext cx="5467985" cy="2847975"/>
          </a:xfrm>
          <a:prstGeom prst="rect">
            <a:avLst/>
          </a:prstGeom>
          <a:noFill/>
          <a:ln w="1905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92" name="그림 34" descr="C:/Users/avocado/AppData/Roaming/PolarisOffice/ETemp/32120_23268520/fImage69414495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890" y="1671478"/>
            <a:ext cx="5828030" cy="4629944"/>
          </a:xfrm>
          <a:prstGeom prst="rect">
            <a:avLst/>
          </a:prstGeom>
          <a:noFill/>
          <a:ln w="1905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93" name="그림 35" descr="C:/Users/avocado/AppData/Roaming/PolarisOffice/ETemp/32120_23268520/fImage3184496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48" y="5843587"/>
            <a:ext cx="3772535" cy="457835"/>
          </a:xfrm>
          <a:prstGeom prst="rect">
            <a:avLst/>
          </a:prstGeom>
          <a:noFill/>
          <a:ln w="1905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94" name="텍스트 상자 53"/>
          <p:cNvSpPr txBox="1">
            <a:spLocks/>
          </p:cNvSpPr>
          <p:nvPr/>
        </p:nvSpPr>
        <p:spPr>
          <a:xfrm>
            <a:off x="2325328" y="4541202"/>
            <a:ext cx="156718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</a:t>
            </a:r>
            <a:r>
              <a:rPr 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구조 파악</a:t>
            </a:r>
            <a:endParaRPr lang="ko-KR" altLang="en-US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95" name="도형 54"/>
          <p:cNvSpPr>
            <a:spLocks/>
          </p:cNvSpPr>
          <p:nvPr/>
        </p:nvSpPr>
        <p:spPr>
          <a:xfrm>
            <a:off x="2931753" y="4978082"/>
            <a:ext cx="361315" cy="74104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6" name="텍스트 상자 56"/>
          <p:cNvSpPr txBox="1">
            <a:spLocks/>
          </p:cNvSpPr>
          <p:nvPr/>
        </p:nvSpPr>
        <p:spPr>
          <a:xfrm>
            <a:off x="8519160" y="1301273"/>
            <a:ext cx="349377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ID 값으로 </a:t>
            </a:r>
            <a:r>
              <a:rPr lang="ko-KR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Key</a:t>
            </a:r>
            <a:r>
              <a:rPr 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값 찾아 이름 값 확인</a:t>
            </a:r>
            <a:endParaRPr lang="ko-KR" altLang="en-US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6080" y="6440170"/>
            <a:ext cx="11419840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7783" y="768136"/>
            <a:ext cx="9133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[Source] </a:t>
            </a:r>
            <a:r>
              <a:rPr lang="ko-KR" altLang="en-US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특수 스킬 이미지 호출</a:t>
            </a:r>
            <a:endParaRPr lang="ko-KR" altLang="en-US" sz="3600" dirty="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2" name="직사각형 1"/>
          <p:cNvSpPr/>
          <p:nvPr/>
        </p:nvSpPr>
        <p:spPr>
          <a:xfrm flipV="1">
            <a:off x="4788768" y="1255439"/>
            <a:ext cx="260350" cy="3600"/>
          </a:xfrm>
          <a:prstGeom prst="rect">
            <a:avLst/>
          </a:prstGeom>
          <a:solidFill>
            <a:srgbClr val="E0EAEE"/>
          </a:solidFill>
          <a:ln w="3175">
            <a:solidFill>
              <a:srgbClr val="E0EA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6080" y="675640"/>
            <a:ext cx="11419840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6080" y="264795"/>
            <a:ext cx="383984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2023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| </a:t>
            </a:r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4. 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프로젝트 수행 결과</a:t>
            </a:r>
            <a:endParaRPr lang="ko-KR" altLang="en-US" sz="1400" dirty="0">
              <a:solidFill>
                <a:srgbClr val="391C72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710" y="264795"/>
            <a:ext cx="383984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6080" y="6455410"/>
            <a:ext cx="11419840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텍스트 상자 14"/>
          <p:cNvSpPr txBox="1">
            <a:spLocks/>
          </p:cNvSpPr>
          <p:nvPr/>
        </p:nvSpPr>
        <p:spPr>
          <a:xfrm>
            <a:off x="2096135" y="3574372"/>
            <a:ext cx="21297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사이트</a:t>
            </a:r>
            <a:r>
              <a:rPr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기본</a:t>
            </a:r>
            <a:r>
              <a:rPr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구조</a:t>
            </a:r>
            <a:r>
              <a:rPr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구축</a:t>
            </a:r>
            <a:endParaRPr lang="ko-KR" altLang="en-US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98" name="그림 21" descr="C:/Users/avocado/AppData/Roaming/PolarisOffice/ETemp/32120_23268520/fImage396087418650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16" y="1676401"/>
            <a:ext cx="2610332" cy="1870468"/>
          </a:xfrm>
          <a:prstGeom prst="rect">
            <a:avLst/>
          </a:prstGeom>
          <a:noFill/>
          <a:ln w="9525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99" name="그림 22" descr="C:/Users/avocado/AppData/Roaming/PolarisOffice/ETemp/32120_23268520/fImage40688419916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4886" y="1676402"/>
            <a:ext cx="2788729" cy="1860942"/>
          </a:xfrm>
          <a:prstGeom prst="rect">
            <a:avLst/>
          </a:prstGeom>
          <a:noFill/>
          <a:ln w="9525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100" name="그림 23" descr="C:/Users/avocado/AppData/Roaming/PolarisOffice/ETemp/32120_23268520/fImage54169420572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8735" y="4054235"/>
            <a:ext cx="3684131" cy="1869043"/>
          </a:xfrm>
          <a:prstGeom prst="rect">
            <a:avLst/>
          </a:prstGeom>
          <a:noFill/>
          <a:ln w="9525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101" name="텍스트 상자 24"/>
          <p:cNvSpPr txBox="1">
            <a:spLocks/>
          </p:cNvSpPr>
          <p:nvPr/>
        </p:nvSpPr>
        <p:spPr>
          <a:xfrm>
            <a:off x="1530350" y="5969597"/>
            <a:ext cx="324612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메인페이지에서 유저 이름 넘겨받기</a:t>
            </a:r>
            <a:endParaRPr lang="ko-KR" altLang="en-US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103" name="그림 27" descr="C:/Users/avocado/AppData/Roaming/PolarisOffice/ETemp/32120_23268520/fImage448232424147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7460" y="1681475"/>
            <a:ext cx="5154930" cy="4019869"/>
          </a:xfrm>
          <a:prstGeom prst="rect">
            <a:avLst/>
          </a:prstGeom>
          <a:noFill/>
          <a:ln w="1905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104" name="도형 28"/>
          <p:cNvSpPr>
            <a:spLocks/>
          </p:cNvSpPr>
          <p:nvPr/>
        </p:nvSpPr>
        <p:spPr>
          <a:xfrm>
            <a:off x="7886091" y="3631259"/>
            <a:ext cx="3140049" cy="1824661"/>
          </a:xfrm>
          <a:prstGeom prst="rect">
            <a:avLst/>
          </a:prstGeom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60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05" name="텍스트 상자 35"/>
          <p:cNvSpPr txBox="1">
            <a:spLocks/>
          </p:cNvSpPr>
          <p:nvPr/>
        </p:nvSpPr>
        <p:spPr>
          <a:xfrm>
            <a:off x="7552690" y="5753359"/>
            <a:ext cx="274383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세부기능</a:t>
            </a:r>
            <a:r>
              <a:rPr 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추가 및 디자인 수정</a:t>
            </a:r>
            <a:endParaRPr lang="ko-KR" altLang="en-US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7783" y="768136"/>
            <a:ext cx="9133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[UI] </a:t>
            </a:r>
            <a:r>
              <a:rPr lang="ko-KR" altLang="en-US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유저 페이지 및 주요 </a:t>
            </a:r>
            <a:r>
              <a:rPr lang="ko-KR" altLang="en-US" sz="3600" dirty="0" err="1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로직</a:t>
            </a:r>
            <a:endParaRPr lang="ko-KR" altLang="en-US" sz="3600" dirty="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269810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2023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| </a:t>
            </a:r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4. 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프로젝트 수행 결과</a:t>
            </a:r>
            <a:endParaRPr lang="ko-KR" altLang="en-US" sz="1400" dirty="0">
              <a:solidFill>
                <a:srgbClr val="391C72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523808"/>
              </p:ext>
            </p:extLst>
          </p:nvPr>
        </p:nvGraphicFramePr>
        <p:xfrm>
          <a:off x="509684" y="2609652"/>
          <a:ext cx="8646958" cy="2757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9971">
                  <a:extLst>
                    <a:ext uri="{9D8B030D-6E8A-4147-A177-3AD203B41FA5}">
                      <a16:colId xmlns:a16="http://schemas.microsoft.com/office/drawing/2014/main" val="85810263"/>
                    </a:ext>
                  </a:extLst>
                </a:gridCol>
                <a:gridCol w="707111">
                  <a:extLst>
                    <a:ext uri="{9D8B030D-6E8A-4147-A177-3AD203B41FA5}">
                      <a16:colId xmlns:a16="http://schemas.microsoft.com/office/drawing/2014/main" val="4185850554"/>
                    </a:ext>
                  </a:extLst>
                </a:gridCol>
                <a:gridCol w="1266065">
                  <a:extLst>
                    <a:ext uri="{9D8B030D-6E8A-4147-A177-3AD203B41FA5}">
                      <a16:colId xmlns:a16="http://schemas.microsoft.com/office/drawing/2014/main" val="917756183"/>
                    </a:ext>
                  </a:extLst>
                </a:gridCol>
                <a:gridCol w="1414222">
                  <a:extLst>
                    <a:ext uri="{9D8B030D-6E8A-4147-A177-3AD203B41FA5}">
                      <a16:colId xmlns:a16="http://schemas.microsoft.com/office/drawing/2014/main" val="3067561445"/>
                    </a:ext>
                  </a:extLst>
                </a:gridCol>
                <a:gridCol w="659971">
                  <a:extLst>
                    <a:ext uri="{9D8B030D-6E8A-4147-A177-3AD203B41FA5}">
                      <a16:colId xmlns:a16="http://schemas.microsoft.com/office/drawing/2014/main" val="788763183"/>
                    </a:ext>
                  </a:extLst>
                </a:gridCol>
                <a:gridCol w="454571">
                  <a:extLst>
                    <a:ext uri="{9D8B030D-6E8A-4147-A177-3AD203B41FA5}">
                      <a16:colId xmlns:a16="http://schemas.microsoft.com/office/drawing/2014/main" val="3650370157"/>
                    </a:ext>
                  </a:extLst>
                </a:gridCol>
                <a:gridCol w="454571">
                  <a:extLst>
                    <a:ext uri="{9D8B030D-6E8A-4147-A177-3AD203B41FA5}">
                      <a16:colId xmlns:a16="http://schemas.microsoft.com/office/drawing/2014/main" val="1795463666"/>
                    </a:ext>
                  </a:extLst>
                </a:gridCol>
                <a:gridCol w="707111">
                  <a:extLst>
                    <a:ext uri="{9D8B030D-6E8A-4147-A177-3AD203B41FA5}">
                      <a16:colId xmlns:a16="http://schemas.microsoft.com/office/drawing/2014/main" val="4091807583"/>
                    </a:ext>
                  </a:extLst>
                </a:gridCol>
                <a:gridCol w="707111">
                  <a:extLst>
                    <a:ext uri="{9D8B030D-6E8A-4147-A177-3AD203B41FA5}">
                      <a16:colId xmlns:a16="http://schemas.microsoft.com/office/drawing/2014/main" val="3872013852"/>
                    </a:ext>
                  </a:extLst>
                </a:gridCol>
                <a:gridCol w="808127">
                  <a:extLst>
                    <a:ext uri="{9D8B030D-6E8A-4147-A177-3AD203B41FA5}">
                      <a16:colId xmlns:a16="http://schemas.microsoft.com/office/drawing/2014/main" val="1105442304"/>
                    </a:ext>
                  </a:extLst>
                </a:gridCol>
                <a:gridCol w="808127">
                  <a:extLst>
                    <a:ext uri="{9D8B030D-6E8A-4147-A177-3AD203B41FA5}">
                      <a16:colId xmlns:a16="http://schemas.microsoft.com/office/drawing/2014/main" val="1028713045"/>
                    </a:ext>
                  </a:extLst>
                </a:gridCol>
              </a:tblGrid>
              <a:tr h="27571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테이터베이스명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teamgg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Table </a:t>
                      </a:r>
                      <a:r>
                        <a:rPr lang="ko-KR" altLang="en-US" sz="1000" u="none" strike="noStrike" dirty="0">
                          <a:effectLst/>
                        </a:rPr>
                        <a:t>기술서</a:t>
                      </a:r>
                      <a:endParaRPr lang="ko-KR" altLang="en-US" sz="1000" b="1" i="0" u="none" strike="noStrike" dirty="0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작성일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2023. 09 .08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Page</a:t>
                      </a:r>
                      <a:endParaRPr 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2448050"/>
                  </a:ext>
                </a:extLst>
              </a:tr>
              <a:tr h="27571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member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작성자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 슬 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 / 7</a:t>
                      </a:r>
                      <a:endParaRPr lang="en-US" altLang="ko-KR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9834614"/>
                  </a:ext>
                </a:extLst>
              </a:tr>
              <a:tr h="27571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설명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회원가입 로그인 테이블</a:t>
                      </a:r>
                      <a:endParaRPr lang="ko-KR" altLang="en-US" sz="1000" b="1" i="0" u="none" strike="noStrike" dirty="0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503344"/>
                  </a:ext>
                </a:extLst>
              </a:tr>
              <a:tr h="2757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Attributes(</a:t>
                      </a:r>
                      <a:r>
                        <a:rPr lang="ko-KR" altLang="en-US" sz="1000" u="none" strike="noStrike">
                          <a:effectLst/>
                        </a:rPr>
                        <a:t>열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Data 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KY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Default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Description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831676"/>
                  </a:ext>
                </a:extLst>
              </a:tr>
              <a:tr h="275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049454"/>
                  </a:ext>
                </a:extLst>
              </a:tr>
              <a:tr h="275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m_user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UQ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 닉네임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839399"/>
                  </a:ext>
                </a:extLst>
              </a:tr>
              <a:tr h="275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m_pw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 비밀번호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149510"/>
                  </a:ext>
                </a:extLst>
              </a:tr>
              <a:tr h="275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m_email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varchar(50)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 이메일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684303"/>
                  </a:ext>
                </a:extLst>
              </a:tr>
              <a:tr h="275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가입일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658679"/>
                  </a:ext>
                </a:extLst>
              </a:tr>
              <a:tr h="275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m_role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유저등급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04436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77782" y="768136"/>
            <a:ext cx="9825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[DB] </a:t>
            </a:r>
            <a:r>
              <a:rPr lang="en-US" altLang="ko-KR" sz="3600" dirty="0">
                <a:solidFill>
                  <a:srgbClr val="391C72"/>
                </a:solidFill>
                <a:latin typeface="휴먼둥근헤드라인"/>
                <a:ea typeface="휴먼둥근헤드라인"/>
              </a:rPr>
              <a:t>Member </a:t>
            </a: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Table &amp; EER Diagram</a:t>
            </a:r>
            <a:endParaRPr lang="ko-KR" altLang="en-US" sz="3600" dirty="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878" y="1665288"/>
            <a:ext cx="7312975" cy="45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4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77783" y="768136"/>
            <a:ext cx="6072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[UI] </a:t>
            </a:r>
            <a:r>
              <a:rPr lang="ko-KR" altLang="en-US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로그인</a:t>
            </a:r>
            <a:endParaRPr lang="ko-KR" altLang="en-US" sz="3600" dirty="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2023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 </a:t>
            </a: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| 4. 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프로젝트 수행 결과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4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팀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23944" y="768136"/>
            <a:ext cx="7292301" cy="55691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1632" y="1816042"/>
            <a:ext cx="6472558" cy="4521194"/>
          </a:xfrm>
          <a:prstGeom prst="rect">
            <a:avLst/>
          </a:prstGeom>
        </p:spPr>
      </p:pic>
      <p:sp>
        <p:nvSpPr>
          <p:cNvPr id="26" name="TextBox 9"/>
          <p:cNvSpPr txBox="1"/>
          <p:nvPr/>
        </p:nvSpPr>
        <p:spPr>
          <a:xfrm>
            <a:off x="5721732" y="5977097"/>
            <a:ext cx="18116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 err="1">
                <a:solidFill>
                  <a:srgbClr val="E0EAEE"/>
                </a:solidFill>
                <a:latin typeface="휴먼둥근헤드라인"/>
                <a:ea typeface="휴먼둥근헤드라인"/>
              </a:rPr>
              <a:t>login.jsp</a:t>
            </a:r>
            <a:endParaRPr kumimoji="0" lang="en-US" altLang="ko-KR" sz="1600" b="0" i="0" u="none" strike="noStrike" kern="1200" cap="none" spc="0" normalizeH="0" baseline="0" dirty="0">
              <a:solidFill>
                <a:srgbClr val="E0EAEE"/>
              </a:solidFill>
              <a:latin typeface="휴먼둥근헤드라인"/>
              <a:ea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4488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064B1"/>
            </a:gs>
            <a:gs pos="44000">
              <a:srgbClr val="391C7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89" y="1048047"/>
            <a:ext cx="4761905" cy="4761905"/>
          </a:xfrm>
          <a:prstGeom prst="rect">
            <a:avLst/>
          </a:prstGeom>
        </p:spPr>
      </p:pic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7871089C-D586-4BB0-A1F4-6F738A5405EB}"/>
              </a:ext>
            </a:extLst>
          </p:cNvPr>
          <p:cNvSpPr/>
          <p:nvPr/>
        </p:nvSpPr>
        <p:spPr>
          <a:xfrm rot="19797344">
            <a:off x="5145575" y="112698"/>
            <a:ext cx="6103974" cy="2014312"/>
          </a:xfrm>
          <a:prstGeom prst="flowChartTerminator">
            <a:avLst/>
          </a:prstGeom>
          <a:gradFill flip="none" rotWithShape="1">
            <a:gsLst>
              <a:gs pos="0">
                <a:srgbClr val="391C72">
                  <a:shade val="30000"/>
                  <a:satMod val="115000"/>
                </a:srgbClr>
              </a:gs>
              <a:gs pos="50000">
                <a:srgbClr val="391C72">
                  <a:shade val="67500"/>
                  <a:satMod val="115000"/>
                </a:srgbClr>
              </a:gs>
              <a:gs pos="100000">
                <a:srgbClr val="391C7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28BD1E80-23E5-4E64-BC3E-4EBB4C358DD4}"/>
              </a:ext>
            </a:extLst>
          </p:cNvPr>
          <p:cNvSpPr/>
          <p:nvPr/>
        </p:nvSpPr>
        <p:spPr>
          <a:xfrm rot="19797344">
            <a:off x="2957766" y="2997039"/>
            <a:ext cx="11499826" cy="3814135"/>
          </a:xfrm>
          <a:prstGeom prst="flowChartTerminator">
            <a:avLst/>
          </a:prstGeom>
          <a:gradFill flip="none" rotWithShape="1">
            <a:gsLst>
              <a:gs pos="0">
                <a:srgbClr val="391C72">
                  <a:shade val="30000"/>
                  <a:satMod val="115000"/>
                </a:srgbClr>
              </a:gs>
              <a:gs pos="50000">
                <a:srgbClr val="391C72">
                  <a:shade val="67500"/>
                  <a:satMod val="115000"/>
                </a:srgbClr>
              </a:gs>
              <a:gs pos="100000">
                <a:srgbClr val="391C7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5BC6E-0D99-444E-97A8-64F4CEDA07F0}"/>
              </a:ext>
            </a:extLst>
          </p:cNvPr>
          <p:cNvSpPr txBox="1"/>
          <p:nvPr/>
        </p:nvSpPr>
        <p:spPr>
          <a:xfrm>
            <a:off x="5894448" y="2006706"/>
            <a:ext cx="51348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pc="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pc="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  <a:endParaRPr lang="en-US" altLang="ko-KR" spc="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pc="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pc="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팀 구성 및 역할</a:t>
            </a:r>
            <a:endParaRPr lang="en-US" altLang="ko-KR" spc="6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pc="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pc="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절차 및 방법</a:t>
            </a:r>
            <a:endParaRPr lang="en-US" altLang="ko-KR" spc="6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pc="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pc="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수행 결과</a:t>
            </a:r>
            <a:endParaRPr lang="en-US" altLang="ko-KR" spc="6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pc="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pc="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자체 평가 의견</a:t>
            </a:r>
            <a:endParaRPr lang="ko-KR" altLang="en-US" spc="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6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2023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 </a:t>
            </a: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| 4. 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프로젝트 수행 결과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4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팀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23945" y="768136"/>
            <a:ext cx="7292299" cy="556909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0803" y="1702226"/>
            <a:ext cx="5937658" cy="4635009"/>
          </a:xfrm>
          <a:prstGeom prst="rect">
            <a:avLst/>
          </a:prstGeom>
        </p:spPr>
      </p:pic>
      <p:sp>
        <p:nvSpPr>
          <p:cNvPr id="28" name="TextBox 9"/>
          <p:cNvSpPr txBox="1"/>
          <p:nvPr/>
        </p:nvSpPr>
        <p:spPr>
          <a:xfrm>
            <a:off x="4777272" y="5947574"/>
            <a:ext cx="24481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E0EAEE"/>
                </a:solidFill>
                <a:latin typeface="휴먼둥근헤드라인"/>
                <a:ea typeface="휴먼둥근헤드라인"/>
              </a:rPr>
              <a:t>register.jsp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7783" y="768136"/>
            <a:ext cx="6072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rgbClr val="391C72"/>
                </a:solidFill>
                <a:latin typeface="휴먼둥근헤드라인"/>
                <a:ea typeface="휴먼둥근헤드라인"/>
              </a:rPr>
              <a:t>[UI] </a:t>
            </a:r>
            <a:r>
              <a:rPr lang="ko-KR" altLang="en-US" sz="3600">
                <a:solidFill>
                  <a:srgbClr val="391C72"/>
                </a:solidFill>
                <a:latin typeface="휴먼둥근헤드라인"/>
                <a:ea typeface="휴먼둥근헤드라인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78491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2023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 </a:t>
            </a: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| 4. 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프로젝트 수행 결과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4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팀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19503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239" y="1626833"/>
            <a:ext cx="3284887" cy="471040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34873" y="2233508"/>
            <a:ext cx="7777718" cy="2663118"/>
          </a:xfrm>
          <a:prstGeom prst="rect">
            <a:avLst/>
          </a:prstGeom>
        </p:spPr>
      </p:pic>
      <p:sp>
        <p:nvSpPr>
          <p:cNvPr id="29" name="TextBox 9"/>
          <p:cNvSpPr txBox="1"/>
          <p:nvPr/>
        </p:nvSpPr>
        <p:spPr>
          <a:xfrm>
            <a:off x="9865748" y="4484073"/>
            <a:ext cx="1943424" cy="33639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200" normalizeH="0" baseline="0">
                <a:solidFill>
                  <a:srgbClr val="E0EAEE"/>
                </a:solidFill>
                <a:latin typeface="휴먼둥근헤드라인"/>
                <a:ea typeface="휴먼둥근헤드라인"/>
              </a:rPr>
              <a:t>popword.js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7783" y="768136"/>
            <a:ext cx="6072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rgbClr val="391C72"/>
                </a:solidFill>
                <a:latin typeface="휴먼둥근헤드라인"/>
                <a:ea typeface="휴먼둥근헤드라인"/>
              </a:rPr>
              <a:t>[UI] POPWORD</a:t>
            </a:r>
            <a:endParaRPr lang="ko-KR" altLang="en-US" sz="360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51989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2023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 </a:t>
            </a: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| 4. 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프로젝트 수행 결과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4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팀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55872" y="942165"/>
            <a:ext cx="3096583" cy="22070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06497" y="3252417"/>
            <a:ext cx="8596532" cy="3084819"/>
          </a:xfrm>
          <a:prstGeom prst="rect">
            <a:avLst/>
          </a:prstGeom>
        </p:spPr>
      </p:pic>
      <p:sp>
        <p:nvSpPr>
          <p:cNvPr id="31" name="TextBox 9"/>
          <p:cNvSpPr txBox="1"/>
          <p:nvPr/>
        </p:nvSpPr>
        <p:spPr>
          <a:xfrm>
            <a:off x="9185017" y="5919202"/>
            <a:ext cx="1545620" cy="3375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None/>
              <a:defRPr/>
            </a:pPr>
            <a:r>
              <a:rPr lang="en-US" altLang="ko-KR" sz="1600" spc="200">
                <a:solidFill>
                  <a:srgbClr val="E0EAEE"/>
                </a:solidFill>
                <a:latin typeface="휴먼둥근헤드라인"/>
                <a:ea typeface="휴먼둥근헤드라인"/>
              </a:rPr>
              <a:t>time.js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7783" y="768136"/>
            <a:ext cx="6072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rgbClr val="391C72"/>
                </a:solidFill>
                <a:latin typeface="휴먼둥근헤드라인"/>
                <a:ea typeface="휴먼둥근헤드라인"/>
              </a:rPr>
              <a:t>[UI] </a:t>
            </a:r>
            <a:r>
              <a:rPr lang="ko-KR" altLang="en-US" sz="3600">
                <a:solidFill>
                  <a:srgbClr val="391C72"/>
                </a:solidFill>
                <a:latin typeface="휴먼둥근헤드라인"/>
                <a:ea typeface="휴먼둥근헤드라인"/>
              </a:rPr>
              <a:t>시계</a:t>
            </a:r>
          </a:p>
        </p:txBody>
      </p:sp>
    </p:spTree>
    <p:extLst>
      <p:ext uri="{BB962C8B-B14F-4D97-AF65-F5344CB8AC3E}">
        <p14:creationId xmlns:p14="http://schemas.microsoft.com/office/powerpoint/2010/main" val="112537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b="20270"/>
          <a:stretch>
            <a:fillRect/>
          </a:stretch>
        </p:blipFill>
        <p:spPr>
          <a:xfrm>
            <a:off x="2311880" y="1465996"/>
            <a:ext cx="7585018" cy="486204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2023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 </a:t>
            </a: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| 4. 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프로젝트 수행 결과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4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팀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가로 글상자 29"/>
          <p:cNvSpPr txBox="1"/>
          <p:nvPr/>
        </p:nvSpPr>
        <p:spPr>
          <a:xfrm>
            <a:off x="6743667" y="5785199"/>
            <a:ext cx="281940" cy="366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2" name="TextBox 9"/>
          <p:cNvSpPr txBox="1"/>
          <p:nvPr/>
        </p:nvSpPr>
        <p:spPr>
          <a:xfrm>
            <a:off x="6319793" y="5930959"/>
            <a:ext cx="3675613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200" normalizeH="0" baseline="0" dirty="0">
                <a:solidFill>
                  <a:srgbClr val="E0EAEE"/>
                </a:solidFill>
                <a:latin typeface="휴먼둥근헤드라인"/>
                <a:ea typeface="휴먼둥근헤드라인"/>
              </a:rPr>
              <a:t>MemberController.java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962867" y="2686368"/>
            <a:ext cx="4616709" cy="1108009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rcRect t="7992"/>
          <a:stretch/>
        </p:blipFill>
        <p:spPr>
          <a:xfrm>
            <a:off x="1219977" y="1461678"/>
            <a:ext cx="9762260" cy="486636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10065291" y="1598516"/>
            <a:ext cx="753660" cy="337533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854710" y="3412914"/>
            <a:ext cx="1646202" cy="1199344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414694" y="4320805"/>
            <a:ext cx="650597" cy="316490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783" y="768136"/>
            <a:ext cx="6072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[Source] </a:t>
            </a:r>
            <a:r>
              <a:rPr lang="ko-KR" altLang="en-US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로그인</a:t>
            </a:r>
            <a:endParaRPr lang="ko-KR" altLang="en-US" sz="3600" dirty="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5881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2" grpId="0" animBg="1"/>
      <p:bldP spid="43" grpId="0" animBg="1"/>
      <p:bldP spid="4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2023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 </a:t>
            </a: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| 4. 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프로젝트 수행 결과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4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팀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가로 글상자 29"/>
          <p:cNvSpPr txBox="1"/>
          <p:nvPr/>
        </p:nvSpPr>
        <p:spPr>
          <a:xfrm>
            <a:off x="1542467" y="6067812"/>
            <a:ext cx="281940" cy="366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2" name="TextBox 9"/>
          <p:cNvSpPr txBox="1"/>
          <p:nvPr/>
        </p:nvSpPr>
        <p:spPr>
          <a:xfrm>
            <a:off x="1567456" y="6086613"/>
            <a:ext cx="3719807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200" normalizeH="0" baseline="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MemberController.java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10108" y="2246698"/>
            <a:ext cx="4026042" cy="384251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86435" y="954573"/>
            <a:ext cx="4509556" cy="5134643"/>
          </a:xfrm>
          <a:prstGeom prst="rect">
            <a:avLst/>
          </a:prstGeom>
        </p:spPr>
      </p:pic>
      <p:sp>
        <p:nvSpPr>
          <p:cNvPr id="36" name="TextBox 9"/>
          <p:cNvSpPr txBox="1"/>
          <p:nvPr/>
        </p:nvSpPr>
        <p:spPr>
          <a:xfrm>
            <a:off x="6871917" y="6086613"/>
            <a:ext cx="3332586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200" normalizeH="0" baseline="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MemberMapper.xml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692767" y="3278634"/>
            <a:ext cx="3635051" cy="2604795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449993" y="3086272"/>
            <a:ext cx="2974133" cy="1662443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783" y="768136"/>
            <a:ext cx="6072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rgbClr val="391C72"/>
                </a:solidFill>
                <a:latin typeface="휴먼둥근헤드라인"/>
                <a:ea typeface="휴먼둥근헤드라인"/>
              </a:rPr>
              <a:t>[Source] </a:t>
            </a:r>
            <a:r>
              <a:rPr lang="ko-KR" altLang="en-US" sz="3600">
                <a:solidFill>
                  <a:srgbClr val="391C72"/>
                </a:solidFill>
                <a:latin typeface="휴먼둥근헤드라인"/>
                <a:ea typeface="휴먼둥근헤드라인"/>
              </a:rPr>
              <a:t>회원 가입</a:t>
            </a:r>
          </a:p>
        </p:txBody>
      </p:sp>
    </p:spTree>
    <p:extLst>
      <p:ext uri="{BB962C8B-B14F-4D97-AF65-F5344CB8AC3E}">
        <p14:creationId xmlns:p14="http://schemas.microsoft.com/office/powerpoint/2010/main" val="23528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77783" y="768136"/>
            <a:ext cx="7907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rgbClr val="391C72"/>
                </a:solidFill>
                <a:latin typeface="휴먼둥근헤드라인"/>
                <a:ea typeface="휴먼둥근헤드라인"/>
              </a:rPr>
              <a:t>[Source] </a:t>
            </a:r>
            <a:r>
              <a:rPr lang="en-US" altLang="ko-KR" sz="3600" dirty="0" err="1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Model&amp;view</a:t>
            </a:r>
            <a:endParaRPr lang="ko-KR" altLang="en-US" sz="3600" dirty="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2023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 </a:t>
            </a: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| 4. 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프로젝트 수행 결과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4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팀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7245" y="1614985"/>
            <a:ext cx="4563477" cy="4355453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807798" y="1778869"/>
            <a:ext cx="4572923" cy="3932689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rcRect b="20270"/>
          <a:stretch>
            <a:fillRect/>
          </a:stretch>
        </p:blipFill>
        <p:spPr>
          <a:xfrm>
            <a:off x="6606540" y="728757"/>
            <a:ext cx="4779917" cy="306395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83185" y="3844977"/>
            <a:ext cx="4997142" cy="2527867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6595322" y="854449"/>
            <a:ext cx="4792626" cy="2805240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83185" y="3990702"/>
            <a:ext cx="5003272" cy="2270674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8089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4" grpId="0" animBg="1"/>
      <p:bldP spid="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9"/>
          <p:cNvSpPr txBox="1"/>
          <p:nvPr/>
        </p:nvSpPr>
        <p:spPr>
          <a:xfrm>
            <a:off x="2063725" y="6015966"/>
            <a:ext cx="2154597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200" normalizeH="0" baseline="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Message.jsp</a:t>
            </a:r>
            <a:endParaRPr kumimoji="0" lang="en-US" altLang="ko-KR" sz="1600" b="0" i="0" u="none" strike="noStrike" kern="1200" cap="none" spc="200" normalizeH="0" baseline="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8357" y="1509309"/>
            <a:ext cx="4649107" cy="446444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77783" y="768136"/>
            <a:ext cx="7907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rgbClr val="391C72"/>
                </a:solidFill>
                <a:latin typeface="휴먼둥근헤드라인"/>
                <a:ea typeface="휴먼둥근헤드라인"/>
              </a:rPr>
              <a:t>[Source] </a:t>
            </a:r>
            <a:r>
              <a:rPr lang="en-US" altLang="ko-KR" sz="3600" dirty="0" err="1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Model&amp;view</a:t>
            </a:r>
            <a:endParaRPr lang="ko-KR" altLang="en-US" sz="3600" dirty="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2023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 </a:t>
            </a: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| 4. 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프로젝트 수행 결과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4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팀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117900" y="2912150"/>
            <a:ext cx="2702735" cy="722678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117900" y="3634828"/>
            <a:ext cx="2786556" cy="2009658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23633" y="1204236"/>
            <a:ext cx="4545409" cy="153373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30917" y="2841177"/>
            <a:ext cx="4553585" cy="157184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/>
          <a:srcRect l="27170" t="6030" r="27150" b="69162"/>
          <a:stretch/>
        </p:blipFill>
        <p:spPr>
          <a:xfrm>
            <a:off x="6526691" y="4513397"/>
            <a:ext cx="4554835" cy="170452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7"/>
          <a:srcRect l="13200" t="34810" b="60250"/>
          <a:stretch>
            <a:fillRect/>
          </a:stretch>
        </p:blipFill>
        <p:spPr>
          <a:xfrm>
            <a:off x="6388651" y="2368847"/>
            <a:ext cx="4827027" cy="263591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7"/>
          <a:srcRect l="14270" t="54450" r="2980" b="40840"/>
          <a:stretch>
            <a:fillRect/>
          </a:stretch>
        </p:blipFill>
        <p:spPr>
          <a:xfrm>
            <a:off x="6351306" y="4051896"/>
            <a:ext cx="4907296" cy="263592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8"/>
          <a:srcRect l="8130" t="37680" r="21960" b="58970"/>
          <a:stretch>
            <a:fillRect/>
          </a:stretch>
        </p:blipFill>
        <p:spPr>
          <a:xfrm>
            <a:off x="5784980" y="5852976"/>
            <a:ext cx="6046684" cy="26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0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rcRect b="20270"/>
          <a:stretch>
            <a:fillRect/>
          </a:stretch>
        </p:blipFill>
        <p:spPr>
          <a:xfrm>
            <a:off x="6440261" y="2147788"/>
            <a:ext cx="5265124" cy="3374976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2023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 </a:t>
            </a: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| 4. 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프로젝트 수행 결과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400">
                <a:solidFill>
                  <a:srgbClr val="391C72"/>
                </a:solidFill>
                <a:latin typeface="한컴 소망 M"/>
                <a:ea typeface="한컴 소망 M"/>
              </a:rPr>
              <a:t>4</a:t>
            </a:r>
            <a:r>
              <a:rPr lang="ko-KR" altLang="en-US" sz="1400">
                <a:solidFill>
                  <a:srgbClr val="391C72"/>
                </a:solidFill>
                <a:latin typeface="한컴 소망 M"/>
                <a:ea typeface="한컴 소망 M"/>
              </a:rPr>
              <a:t>팀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가로 글상자 29"/>
          <p:cNvSpPr txBox="1"/>
          <p:nvPr/>
        </p:nvSpPr>
        <p:spPr>
          <a:xfrm>
            <a:off x="1542467" y="6067812"/>
            <a:ext cx="281940" cy="366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615" y="2332141"/>
            <a:ext cx="5687219" cy="2876951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755276" y="2589705"/>
            <a:ext cx="2663112" cy="21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55276" y="3464450"/>
            <a:ext cx="2663112" cy="21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7061268" y="3963379"/>
            <a:ext cx="1875842" cy="194387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688821" y="2725907"/>
            <a:ext cx="3275433" cy="204106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91043" y="2858737"/>
            <a:ext cx="2322933" cy="184667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7783" y="768136"/>
            <a:ext cx="7907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rgbClr val="391C72"/>
                </a:solidFill>
                <a:latin typeface="휴먼둥근헤드라인"/>
                <a:ea typeface="휴먼둥근헤드라인"/>
              </a:rPr>
              <a:t>[Source] </a:t>
            </a:r>
            <a:r>
              <a:rPr lang="en-US" altLang="ko-KR" sz="3600" dirty="0" err="1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Model&amp;view</a:t>
            </a:r>
            <a:endParaRPr lang="ko-KR" altLang="en-US" sz="3600" dirty="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20952" y="1381672"/>
            <a:ext cx="6366423" cy="495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8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9" grpId="0" animBg="1"/>
      <p:bldP spid="50" grpId="0" animBg="1"/>
      <p:bldP spid="5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2023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| </a:t>
            </a:r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4. 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프로젝트 수행 결과</a:t>
            </a:r>
            <a:endParaRPr lang="ko-KR" altLang="en-US" sz="1400" dirty="0">
              <a:solidFill>
                <a:srgbClr val="391C72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873949"/>
              </p:ext>
            </p:extLst>
          </p:nvPr>
        </p:nvGraphicFramePr>
        <p:xfrm>
          <a:off x="2006600" y="4014141"/>
          <a:ext cx="8178800" cy="20683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4239">
                  <a:extLst>
                    <a:ext uri="{9D8B030D-6E8A-4147-A177-3AD203B41FA5}">
                      <a16:colId xmlns:a16="http://schemas.microsoft.com/office/drawing/2014/main" val="1274069600"/>
                    </a:ext>
                  </a:extLst>
                </a:gridCol>
                <a:gridCol w="668827">
                  <a:extLst>
                    <a:ext uri="{9D8B030D-6E8A-4147-A177-3AD203B41FA5}">
                      <a16:colId xmlns:a16="http://schemas.microsoft.com/office/drawing/2014/main" val="885656238"/>
                    </a:ext>
                  </a:extLst>
                </a:gridCol>
                <a:gridCol w="1197519">
                  <a:extLst>
                    <a:ext uri="{9D8B030D-6E8A-4147-A177-3AD203B41FA5}">
                      <a16:colId xmlns:a16="http://schemas.microsoft.com/office/drawing/2014/main" val="1897310946"/>
                    </a:ext>
                  </a:extLst>
                </a:gridCol>
                <a:gridCol w="1337654">
                  <a:extLst>
                    <a:ext uri="{9D8B030D-6E8A-4147-A177-3AD203B41FA5}">
                      <a16:colId xmlns:a16="http://schemas.microsoft.com/office/drawing/2014/main" val="2337922901"/>
                    </a:ext>
                  </a:extLst>
                </a:gridCol>
                <a:gridCol w="624239">
                  <a:extLst>
                    <a:ext uri="{9D8B030D-6E8A-4147-A177-3AD203B41FA5}">
                      <a16:colId xmlns:a16="http://schemas.microsoft.com/office/drawing/2014/main" val="1410511489"/>
                    </a:ext>
                  </a:extLst>
                </a:gridCol>
                <a:gridCol w="429960">
                  <a:extLst>
                    <a:ext uri="{9D8B030D-6E8A-4147-A177-3AD203B41FA5}">
                      <a16:colId xmlns:a16="http://schemas.microsoft.com/office/drawing/2014/main" val="1195526384"/>
                    </a:ext>
                  </a:extLst>
                </a:gridCol>
                <a:gridCol w="429960">
                  <a:extLst>
                    <a:ext uri="{9D8B030D-6E8A-4147-A177-3AD203B41FA5}">
                      <a16:colId xmlns:a16="http://schemas.microsoft.com/office/drawing/2014/main" val="4036849403"/>
                    </a:ext>
                  </a:extLst>
                </a:gridCol>
                <a:gridCol w="668827">
                  <a:extLst>
                    <a:ext uri="{9D8B030D-6E8A-4147-A177-3AD203B41FA5}">
                      <a16:colId xmlns:a16="http://schemas.microsoft.com/office/drawing/2014/main" val="1647873674"/>
                    </a:ext>
                  </a:extLst>
                </a:gridCol>
                <a:gridCol w="668827">
                  <a:extLst>
                    <a:ext uri="{9D8B030D-6E8A-4147-A177-3AD203B41FA5}">
                      <a16:colId xmlns:a16="http://schemas.microsoft.com/office/drawing/2014/main" val="31206034"/>
                    </a:ext>
                  </a:extLst>
                </a:gridCol>
                <a:gridCol w="764374">
                  <a:extLst>
                    <a:ext uri="{9D8B030D-6E8A-4147-A177-3AD203B41FA5}">
                      <a16:colId xmlns:a16="http://schemas.microsoft.com/office/drawing/2014/main" val="1804826550"/>
                    </a:ext>
                  </a:extLst>
                </a:gridCol>
                <a:gridCol w="764374">
                  <a:extLst>
                    <a:ext uri="{9D8B030D-6E8A-4147-A177-3AD203B41FA5}">
                      <a16:colId xmlns:a16="http://schemas.microsoft.com/office/drawing/2014/main" val="1464222239"/>
                    </a:ext>
                  </a:extLst>
                </a:gridCol>
              </a:tblGrid>
              <a:tr h="20683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테이터베이스명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teamgg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Table </a:t>
                      </a:r>
                      <a:r>
                        <a:rPr lang="ko-KR" altLang="en-US" sz="1000" u="none" strike="noStrike">
                          <a:effectLst/>
                        </a:rPr>
                        <a:t>기술서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작성일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2023. 09 .08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Page</a:t>
                      </a:r>
                      <a:endParaRPr 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9297886"/>
                  </a:ext>
                </a:extLst>
              </a:tr>
              <a:tr h="20683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comp_board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작성자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 슬 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 / 7</a:t>
                      </a:r>
                      <a:endParaRPr lang="en-US" altLang="ko-KR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9663015"/>
                  </a:ext>
                </a:extLst>
              </a:tr>
              <a:tr h="20683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설명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유저 게시판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701037"/>
                  </a:ext>
                </a:extLst>
              </a:tr>
              <a:tr h="2068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Attributes(</a:t>
                      </a:r>
                      <a:r>
                        <a:rPr lang="ko-KR" altLang="en-US" sz="1000" u="none" strike="noStrike">
                          <a:effectLst/>
                        </a:rPr>
                        <a:t>열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Data 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KY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Default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Description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413128"/>
                  </a:ext>
                </a:extLst>
              </a:tr>
              <a:tr h="2068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c_idx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auto_increament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게시글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912179"/>
                  </a:ext>
                </a:extLst>
              </a:tr>
              <a:tr h="2068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글쓴이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6953"/>
                  </a:ext>
                </a:extLst>
              </a:tr>
              <a:tr h="2068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c_user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글쓴이 닉네임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359396"/>
                  </a:ext>
                </a:extLst>
              </a:tr>
              <a:tr h="2068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c_title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varchar(30)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게시글 제목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263163"/>
                  </a:ext>
                </a:extLst>
              </a:tr>
              <a:tr h="2068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c_content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게시글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364938"/>
                  </a:ext>
                </a:extLst>
              </a:tr>
              <a:tr h="2068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작성 일자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860943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19126"/>
              </p:ext>
            </p:extLst>
          </p:nvPr>
        </p:nvGraphicFramePr>
        <p:xfrm>
          <a:off x="188002" y="1772393"/>
          <a:ext cx="5828232" cy="20683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833">
                  <a:extLst>
                    <a:ext uri="{9D8B030D-6E8A-4147-A177-3AD203B41FA5}">
                      <a16:colId xmlns:a16="http://schemas.microsoft.com/office/drawing/2014/main" val="187435474"/>
                    </a:ext>
                  </a:extLst>
                </a:gridCol>
                <a:gridCol w="563571">
                  <a:extLst>
                    <a:ext uri="{9D8B030D-6E8A-4147-A177-3AD203B41FA5}">
                      <a16:colId xmlns:a16="http://schemas.microsoft.com/office/drawing/2014/main" val="1201782948"/>
                    </a:ext>
                  </a:extLst>
                </a:gridCol>
                <a:gridCol w="529839">
                  <a:extLst>
                    <a:ext uri="{9D8B030D-6E8A-4147-A177-3AD203B41FA5}">
                      <a16:colId xmlns:a16="http://schemas.microsoft.com/office/drawing/2014/main" val="4234087719"/>
                    </a:ext>
                  </a:extLst>
                </a:gridCol>
                <a:gridCol w="572568">
                  <a:extLst>
                    <a:ext uri="{9D8B030D-6E8A-4147-A177-3AD203B41FA5}">
                      <a16:colId xmlns:a16="http://schemas.microsoft.com/office/drawing/2014/main" val="3825242542"/>
                    </a:ext>
                  </a:extLst>
                </a:gridCol>
                <a:gridCol w="427290">
                  <a:extLst>
                    <a:ext uri="{9D8B030D-6E8A-4147-A177-3AD203B41FA5}">
                      <a16:colId xmlns:a16="http://schemas.microsoft.com/office/drawing/2014/main" val="2325544472"/>
                    </a:ext>
                  </a:extLst>
                </a:gridCol>
                <a:gridCol w="410198">
                  <a:extLst>
                    <a:ext uri="{9D8B030D-6E8A-4147-A177-3AD203B41FA5}">
                      <a16:colId xmlns:a16="http://schemas.microsoft.com/office/drawing/2014/main" val="2694940933"/>
                    </a:ext>
                  </a:extLst>
                </a:gridCol>
                <a:gridCol w="401653">
                  <a:extLst>
                    <a:ext uri="{9D8B030D-6E8A-4147-A177-3AD203B41FA5}">
                      <a16:colId xmlns:a16="http://schemas.microsoft.com/office/drawing/2014/main" val="1718252475"/>
                    </a:ext>
                  </a:extLst>
                </a:gridCol>
                <a:gridCol w="129282">
                  <a:extLst>
                    <a:ext uri="{9D8B030D-6E8A-4147-A177-3AD203B41FA5}">
                      <a16:colId xmlns:a16="http://schemas.microsoft.com/office/drawing/2014/main" val="1823668516"/>
                    </a:ext>
                  </a:extLst>
                </a:gridCol>
                <a:gridCol w="782999">
                  <a:extLst>
                    <a:ext uri="{9D8B030D-6E8A-4147-A177-3AD203B41FA5}">
                      <a16:colId xmlns:a16="http://schemas.microsoft.com/office/drawing/2014/main" val="2388643490"/>
                    </a:ext>
                  </a:extLst>
                </a:gridCol>
                <a:gridCol w="275584">
                  <a:extLst>
                    <a:ext uri="{9D8B030D-6E8A-4147-A177-3AD203B41FA5}">
                      <a16:colId xmlns:a16="http://schemas.microsoft.com/office/drawing/2014/main" val="448070747"/>
                    </a:ext>
                  </a:extLst>
                </a:gridCol>
                <a:gridCol w="745720">
                  <a:extLst>
                    <a:ext uri="{9D8B030D-6E8A-4147-A177-3AD203B41FA5}">
                      <a16:colId xmlns:a16="http://schemas.microsoft.com/office/drawing/2014/main" val="2274398072"/>
                    </a:ext>
                  </a:extLst>
                </a:gridCol>
                <a:gridCol w="544695">
                  <a:extLst>
                    <a:ext uri="{9D8B030D-6E8A-4147-A177-3AD203B41FA5}">
                      <a16:colId xmlns:a16="http://schemas.microsoft.com/office/drawing/2014/main" val="1586405168"/>
                    </a:ext>
                  </a:extLst>
                </a:gridCol>
              </a:tblGrid>
              <a:tr h="20683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테이터베이스명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teamgg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Table </a:t>
                      </a:r>
                      <a:r>
                        <a:rPr lang="ko-KR" altLang="en-US" sz="1000" u="none" strike="noStrike">
                          <a:effectLst/>
                        </a:rPr>
                        <a:t>기술서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작성일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2023. 09 .08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Page</a:t>
                      </a:r>
                      <a:endParaRPr 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241792"/>
                  </a:ext>
                </a:extLst>
              </a:tr>
              <a:tr h="20683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free_board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작성자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 슬 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 / 7</a:t>
                      </a:r>
                      <a:endParaRPr lang="en-US" altLang="ko-KR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4448045"/>
                  </a:ext>
                </a:extLst>
              </a:tr>
              <a:tr h="20683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설명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자유 게시판</a:t>
                      </a:r>
                      <a:endParaRPr lang="ko-KR" altLang="en-US" sz="1000" b="1" i="0" u="none" strike="noStrike" dirty="0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690716"/>
                  </a:ext>
                </a:extLst>
              </a:tr>
              <a:tr h="2068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Attributes(</a:t>
                      </a:r>
                      <a:r>
                        <a:rPr lang="ko-KR" altLang="en-US" sz="1000" u="none" strike="noStrike">
                          <a:effectLst/>
                        </a:rPr>
                        <a:t>열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Data 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NN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KY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Default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Description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187647"/>
                  </a:ext>
                </a:extLst>
              </a:tr>
              <a:tr h="2068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f_idx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int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auto_increament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게시글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046965"/>
                  </a:ext>
                </a:extLst>
              </a:tr>
              <a:tr h="2068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varchar(10)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글쓴이 아이디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138760"/>
                  </a:ext>
                </a:extLst>
              </a:tr>
              <a:tr h="2068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f_user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글쓴이 닉네임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546813"/>
                  </a:ext>
                </a:extLst>
              </a:tr>
              <a:tr h="2068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f_title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varchar(30)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게시글 제목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826424"/>
                  </a:ext>
                </a:extLst>
              </a:tr>
              <a:tr h="2068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f_content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게시글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345329"/>
                  </a:ext>
                </a:extLst>
              </a:tr>
              <a:tr h="2068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작성 일자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56888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254785"/>
              </p:ext>
            </p:extLst>
          </p:nvPr>
        </p:nvGraphicFramePr>
        <p:xfrm>
          <a:off x="6175765" y="1772393"/>
          <a:ext cx="5828234" cy="20683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834">
                  <a:extLst>
                    <a:ext uri="{9D8B030D-6E8A-4147-A177-3AD203B41FA5}">
                      <a16:colId xmlns:a16="http://schemas.microsoft.com/office/drawing/2014/main" val="1551780176"/>
                    </a:ext>
                  </a:extLst>
                </a:gridCol>
                <a:gridCol w="563570">
                  <a:extLst>
                    <a:ext uri="{9D8B030D-6E8A-4147-A177-3AD203B41FA5}">
                      <a16:colId xmlns:a16="http://schemas.microsoft.com/office/drawing/2014/main" val="1581945255"/>
                    </a:ext>
                  </a:extLst>
                </a:gridCol>
                <a:gridCol w="532678">
                  <a:extLst>
                    <a:ext uri="{9D8B030D-6E8A-4147-A177-3AD203B41FA5}">
                      <a16:colId xmlns:a16="http://schemas.microsoft.com/office/drawing/2014/main" val="3193339834"/>
                    </a:ext>
                  </a:extLst>
                </a:gridCol>
                <a:gridCol w="572568">
                  <a:extLst>
                    <a:ext uri="{9D8B030D-6E8A-4147-A177-3AD203B41FA5}">
                      <a16:colId xmlns:a16="http://schemas.microsoft.com/office/drawing/2014/main" val="821617356"/>
                    </a:ext>
                  </a:extLst>
                </a:gridCol>
                <a:gridCol w="444382">
                  <a:extLst>
                    <a:ext uri="{9D8B030D-6E8A-4147-A177-3AD203B41FA5}">
                      <a16:colId xmlns:a16="http://schemas.microsoft.com/office/drawing/2014/main" val="389063349"/>
                    </a:ext>
                  </a:extLst>
                </a:gridCol>
                <a:gridCol w="376015">
                  <a:extLst>
                    <a:ext uri="{9D8B030D-6E8A-4147-A177-3AD203B41FA5}">
                      <a16:colId xmlns:a16="http://schemas.microsoft.com/office/drawing/2014/main" val="1455575490"/>
                    </a:ext>
                  </a:extLst>
                </a:gridCol>
                <a:gridCol w="410198">
                  <a:extLst>
                    <a:ext uri="{9D8B030D-6E8A-4147-A177-3AD203B41FA5}">
                      <a16:colId xmlns:a16="http://schemas.microsoft.com/office/drawing/2014/main" val="684953632"/>
                    </a:ext>
                  </a:extLst>
                </a:gridCol>
                <a:gridCol w="134992">
                  <a:extLst>
                    <a:ext uri="{9D8B030D-6E8A-4147-A177-3AD203B41FA5}">
                      <a16:colId xmlns:a16="http://schemas.microsoft.com/office/drawing/2014/main" val="575458858"/>
                    </a:ext>
                  </a:extLst>
                </a:gridCol>
                <a:gridCol w="782999">
                  <a:extLst>
                    <a:ext uri="{9D8B030D-6E8A-4147-A177-3AD203B41FA5}">
                      <a16:colId xmlns:a16="http://schemas.microsoft.com/office/drawing/2014/main" val="2537701870"/>
                    </a:ext>
                  </a:extLst>
                </a:gridCol>
                <a:gridCol w="278420">
                  <a:extLst>
                    <a:ext uri="{9D8B030D-6E8A-4147-A177-3AD203B41FA5}">
                      <a16:colId xmlns:a16="http://schemas.microsoft.com/office/drawing/2014/main" val="1769950027"/>
                    </a:ext>
                  </a:extLst>
                </a:gridCol>
                <a:gridCol w="742883">
                  <a:extLst>
                    <a:ext uri="{9D8B030D-6E8A-4147-A177-3AD203B41FA5}">
                      <a16:colId xmlns:a16="http://schemas.microsoft.com/office/drawing/2014/main" val="2913094624"/>
                    </a:ext>
                  </a:extLst>
                </a:gridCol>
                <a:gridCol w="544695">
                  <a:extLst>
                    <a:ext uri="{9D8B030D-6E8A-4147-A177-3AD203B41FA5}">
                      <a16:colId xmlns:a16="http://schemas.microsoft.com/office/drawing/2014/main" val="470440455"/>
                    </a:ext>
                  </a:extLst>
                </a:gridCol>
              </a:tblGrid>
              <a:tr h="20683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테이터베이스명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teamgg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Table </a:t>
                      </a:r>
                      <a:r>
                        <a:rPr lang="ko-KR" altLang="en-US" sz="1000" u="none" strike="noStrike" dirty="0">
                          <a:effectLst/>
                        </a:rPr>
                        <a:t>기술서</a:t>
                      </a:r>
                      <a:endParaRPr lang="ko-KR" altLang="en-US" sz="1000" b="1" i="0" u="none" strike="noStrike" dirty="0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작성일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2023. 09 .08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Page</a:t>
                      </a:r>
                      <a:endParaRPr 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0823686"/>
                  </a:ext>
                </a:extLst>
              </a:tr>
              <a:tr h="20683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tip_board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작성자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 슬 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 / 7</a:t>
                      </a:r>
                      <a:endParaRPr lang="en-US" altLang="ko-KR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3416196"/>
                  </a:ext>
                </a:extLst>
              </a:tr>
              <a:tr h="20683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설명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Tip </a:t>
                      </a:r>
                      <a:r>
                        <a:rPr lang="ko-KR" altLang="en-US" sz="1000" u="none" strike="noStrike">
                          <a:effectLst/>
                        </a:rPr>
                        <a:t>게시판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103079"/>
                  </a:ext>
                </a:extLst>
              </a:tr>
              <a:tr h="2068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Attributes(</a:t>
                      </a:r>
                      <a:r>
                        <a:rPr lang="ko-KR" altLang="en-US" sz="1000" u="none" strike="noStrike">
                          <a:effectLst/>
                        </a:rPr>
                        <a:t>열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Data 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KY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Default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Description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61510"/>
                  </a:ext>
                </a:extLst>
              </a:tr>
              <a:tr h="2068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t_idx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auto_increament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1000" u="none" strike="noStrike" dirty="0">
                          <a:effectLst/>
                        </a:rPr>
                        <a:t> 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79096"/>
                  </a:ext>
                </a:extLst>
              </a:tr>
              <a:tr h="2068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글쓴이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194345"/>
                  </a:ext>
                </a:extLst>
              </a:tr>
              <a:tr h="2068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t_user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글쓴이 닉네임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628110"/>
                  </a:ext>
                </a:extLst>
              </a:tr>
              <a:tr h="2068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t_title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varchar(30)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게시글 제목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302267"/>
                  </a:ext>
                </a:extLst>
              </a:tr>
              <a:tr h="2068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t_content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게시글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68774"/>
                  </a:ext>
                </a:extLst>
              </a:tr>
              <a:tr h="2068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작성 일자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40109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77783" y="768136"/>
            <a:ext cx="6072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[DB] Board Table</a:t>
            </a:r>
            <a:endParaRPr lang="ko-KR" altLang="en-US" sz="3600" dirty="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314174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25486"/>
              </p:ext>
            </p:extLst>
          </p:nvPr>
        </p:nvGraphicFramePr>
        <p:xfrm>
          <a:off x="6184316" y="1759150"/>
          <a:ext cx="5828234" cy="2112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834">
                  <a:extLst>
                    <a:ext uri="{9D8B030D-6E8A-4147-A177-3AD203B41FA5}">
                      <a16:colId xmlns:a16="http://schemas.microsoft.com/office/drawing/2014/main" val="3018655852"/>
                    </a:ext>
                  </a:extLst>
                </a:gridCol>
                <a:gridCol w="563570">
                  <a:extLst>
                    <a:ext uri="{9D8B030D-6E8A-4147-A177-3AD203B41FA5}">
                      <a16:colId xmlns:a16="http://schemas.microsoft.com/office/drawing/2014/main" val="2730583449"/>
                    </a:ext>
                  </a:extLst>
                </a:gridCol>
                <a:gridCol w="538385">
                  <a:extLst>
                    <a:ext uri="{9D8B030D-6E8A-4147-A177-3AD203B41FA5}">
                      <a16:colId xmlns:a16="http://schemas.microsoft.com/office/drawing/2014/main" val="2260463866"/>
                    </a:ext>
                  </a:extLst>
                </a:gridCol>
                <a:gridCol w="564022">
                  <a:extLst>
                    <a:ext uri="{9D8B030D-6E8A-4147-A177-3AD203B41FA5}">
                      <a16:colId xmlns:a16="http://schemas.microsoft.com/office/drawing/2014/main" val="366714586"/>
                    </a:ext>
                  </a:extLst>
                </a:gridCol>
                <a:gridCol w="435836">
                  <a:extLst>
                    <a:ext uri="{9D8B030D-6E8A-4147-A177-3AD203B41FA5}">
                      <a16:colId xmlns:a16="http://schemas.microsoft.com/office/drawing/2014/main" val="15927127"/>
                    </a:ext>
                  </a:extLst>
                </a:gridCol>
                <a:gridCol w="376015">
                  <a:extLst>
                    <a:ext uri="{9D8B030D-6E8A-4147-A177-3AD203B41FA5}">
                      <a16:colId xmlns:a16="http://schemas.microsoft.com/office/drawing/2014/main" val="141507903"/>
                    </a:ext>
                  </a:extLst>
                </a:gridCol>
                <a:gridCol w="418744">
                  <a:extLst>
                    <a:ext uri="{9D8B030D-6E8A-4147-A177-3AD203B41FA5}">
                      <a16:colId xmlns:a16="http://schemas.microsoft.com/office/drawing/2014/main" val="3900993491"/>
                    </a:ext>
                  </a:extLst>
                </a:gridCol>
                <a:gridCol w="137831">
                  <a:extLst>
                    <a:ext uri="{9D8B030D-6E8A-4147-A177-3AD203B41FA5}">
                      <a16:colId xmlns:a16="http://schemas.microsoft.com/office/drawing/2014/main" val="3456822173"/>
                    </a:ext>
                  </a:extLst>
                </a:gridCol>
                <a:gridCol w="782999">
                  <a:extLst>
                    <a:ext uri="{9D8B030D-6E8A-4147-A177-3AD203B41FA5}">
                      <a16:colId xmlns:a16="http://schemas.microsoft.com/office/drawing/2014/main" val="1712476791"/>
                    </a:ext>
                  </a:extLst>
                </a:gridCol>
                <a:gridCol w="275581">
                  <a:extLst>
                    <a:ext uri="{9D8B030D-6E8A-4147-A177-3AD203B41FA5}">
                      <a16:colId xmlns:a16="http://schemas.microsoft.com/office/drawing/2014/main" val="1949606566"/>
                    </a:ext>
                  </a:extLst>
                </a:gridCol>
                <a:gridCol w="745722">
                  <a:extLst>
                    <a:ext uri="{9D8B030D-6E8A-4147-A177-3AD203B41FA5}">
                      <a16:colId xmlns:a16="http://schemas.microsoft.com/office/drawing/2014/main" val="3327130478"/>
                    </a:ext>
                  </a:extLst>
                </a:gridCol>
                <a:gridCol w="544695">
                  <a:extLst>
                    <a:ext uri="{9D8B030D-6E8A-4147-A177-3AD203B41FA5}">
                      <a16:colId xmlns:a16="http://schemas.microsoft.com/office/drawing/2014/main" val="1143163905"/>
                    </a:ext>
                  </a:extLst>
                </a:gridCol>
              </a:tblGrid>
              <a:tr h="16252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테이터베이스명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teamgg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Table </a:t>
                      </a:r>
                      <a:r>
                        <a:rPr lang="ko-KR" altLang="en-US" sz="1000" u="none" strike="noStrike" dirty="0">
                          <a:effectLst/>
                        </a:rPr>
                        <a:t>기술서</a:t>
                      </a:r>
                      <a:endParaRPr lang="ko-KR" altLang="en-US" sz="1000" b="1" i="0" u="none" strike="noStrike" dirty="0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작성일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2023. 10 .06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Page</a:t>
                      </a:r>
                      <a:endParaRPr 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695367"/>
                  </a:ext>
                </a:extLst>
              </a:tr>
              <a:tr h="16252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tip_comment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작성자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 슬 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 / 7</a:t>
                      </a:r>
                      <a:endParaRPr lang="en-US" altLang="ko-KR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556138"/>
                  </a:ext>
                </a:extLst>
              </a:tr>
              <a:tr h="16252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설명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Tip </a:t>
                      </a:r>
                      <a:r>
                        <a:rPr lang="ko-KR" altLang="en-US" sz="1000" u="none" strike="noStrike">
                          <a:effectLst/>
                        </a:rPr>
                        <a:t>게시판 댓글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132035"/>
                  </a:ext>
                </a:extLst>
              </a:tr>
              <a:tr h="1625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Attributes(</a:t>
                      </a:r>
                      <a:r>
                        <a:rPr lang="ko-KR" altLang="en-US" sz="1000" u="none" strike="noStrike">
                          <a:effectLst/>
                        </a:rPr>
                        <a:t>열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Data 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KY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Default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Description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071163"/>
                  </a:ext>
                </a:extLst>
              </a:tr>
              <a:tr h="1625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tc_idx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auto_increament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댓글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264163"/>
                  </a:ext>
                </a:extLst>
              </a:tr>
              <a:tr h="1625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t_idx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댓글을 쓴 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632785"/>
                  </a:ext>
                </a:extLst>
              </a:tr>
              <a:tr h="1625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tc_id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댓글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354503"/>
                  </a:ext>
                </a:extLst>
              </a:tr>
              <a:tr h="1625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tc_user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댓글 닉네임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09053"/>
                  </a:ext>
                </a:extLst>
              </a:tr>
              <a:tr h="1625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tc_comment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댓글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88356"/>
                  </a:ext>
                </a:extLst>
              </a:tr>
              <a:tr h="1625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tc_class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댓글 계층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54870"/>
                  </a:ext>
                </a:extLst>
              </a:tr>
              <a:tr h="1625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tc_group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댓글 그룹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198813"/>
                  </a:ext>
                </a:extLst>
              </a:tr>
              <a:tr h="1625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tc_num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댓글 그룹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905495"/>
                  </a:ext>
                </a:extLst>
              </a:tr>
              <a:tr h="1625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tc_date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작성 일자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1275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397A0D-830B-42D3-80BA-2E2ABC54B0D8}"/>
              </a:ext>
            </a:extLst>
          </p:cNvPr>
          <p:cNvSpPr txBox="1"/>
          <p:nvPr/>
        </p:nvSpPr>
        <p:spPr>
          <a:xfrm>
            <a:off x="550503" y="1976226"/>
            <a:ext cx="1110809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부제</a:t>
            </a:r>
            <a:endParaRPr lang="en-US" altLang="ko-KR" sz="2200" b="1" dirty="0" smtClean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endParaRPr lang="en-US" altLang="ko-KR" sz="2200" dirty="0" smtClean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핵심 기능과 내용을 결과 사진과 함께 첨부</a:t>
            </a:r>
            <a:endParaRPr lang="en-US" altLang="ko-KR" dirty="0">
              <a:solidFill>
                <a:srgbClr val="818688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190639"/>
              </p:ext>
            </p:extLst>
          </p:nvPr>
        </p:nvGraphicFramePr>
        <p:xfrm>
          <a:off x="196553" y="1767557"/>
          <a:ext cx="5828232" cy="2105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834">
                  <a:extLst>
                    <a:ext uri="{9D8B030D-6E8A-4147-A177-3AD203B41FA5}">
                      <a16:colId xmlns:a16="http://schemas.microsoft.com/office/drawing/2014/main" val="3893516657"/>
                    </a:ext>
                  </a:extLst>
                </a:gridCol>
                <a:gridCol w="563570">
                  <a:extLst>
                    <a:ext uri="{9D8B030D-6E8A-4147-A177-3AD203B41FA5}">
                      <a16:colId xmlns:a16="http://schemas.microsoft.com/office/drawing/2014/main" val="3690987826"/>
                    </a:ext>
                  </a:extLst>
                </a:gridCol>
                <a:gridCol w="538385">
                  <a:extLst>
                    <a:ext uri="{9D8B030D-6E8A-4147-A177-3AD203B41FA5}">
                      <a16:colId xmlns:a16="http://schemas.microsoft.com/office/drawing/2014/main" val="3466849524"/>
                    </a:ext>
                  </a:extLst>
                </a:gridCol>
                <a:gridCol w="564022">
                  <a:extLst>
                    <a:ext uri="{9D8B030D-6E8A-4147-A177-3AD203B41FA5}">
                      <a16:colId xmlns:a16="http://schemas.microsoft.com/office/drawing/2014/main" val="1345971155"/>
                    </a:ext>
                  </a:extLst>
                </a:gridCol>
                <a:gridCol w="444382">
                  <a:extLst>
                    <a:ext uri="{9D8B030D-6E8A-4147-A177-3AD203B41FA5}">
                      <a16:colId xmlns:a16="http://schemas.microsoft.com/office/drawing/2014/main" val="2846038145"/>
                    </a:ext>
                  </a:extLst>
                </a:gridCol>
                <a:gridCol w="384561">
                  <a:extLst>
                    <a:ext uri="{9D8B030D-6E8A-4147-A177-3AD203B41FA5}">
                      <a16:colId xmlns:a16="http://schemas.microsoft.com/office/drawing/2014/main" val="515996216"/>
                    </a:ext>
                  </a:extLst>
                </a:gridCol>
                <a:gridCol w="410198">
                  <a:extLst>
                    <a:ext uri="{9D8B030D-6E8A-4147-A177-3AD203B41FA5}">
                      <a16:colId xmlns:a16="http://schemas.microsoft.com/office/drawing/2014/main" val="851895524"/>
                    </a:ext>
                  </a:extLst>
                </a:gridCol>
                <a:gridCol w="129284">
                  <a:extLst>
                    <a:ext uri="{9D8B030D-6E8A-4147-A177-3AD203B41FA5}">
                      <a16:colId xmlns:a16="http://schemas.microsoft.com/office/drawing/2014/main" val="1171532850"/>
                    </a:ext>
                  </a:extLst>
                </a:gridCol>
                <a:gridCol w="782998">
                  <a:extLst>
                    <a:ext uri="{9D8B030D-6E8A-4147-A177-3AD203B41FA5}">
                      <a16:colId xmlns:a16="http://schemas.microsoft.com/office/drawing/2014/main" val="4255886475"/>
                    </a:ext>
                  </a:extLst>
                </a:gridCol>
                <a:gridCol w="275583">
                  <a:extLst>
                    <a:ext uri="{9D8B030D-6E8A-4147-A177-3AD203B41FA5}">
                      <a16:colId xmlns:a16="http://schemas.microsoft.com/office/drawing/2014/main" val="3850752507"/>
                    </a:ext>
                  </a:extLst>
                </a:gridCol>
                <a:gridCol w="745720">
                  <a:extLst>
                    <a:ext uri="{9D8B030D-6E8A-4147-A177-3AD203B41FA5}">
                      <a16:colId xmlns:a16="http://schemas.microsoft.com/office/drawing/2014/main" val="2524717363"/>
                    </a:ext>
                  </a:extLst>
                </a:gridCol>
                <a:gridCol w="544695">
                  <a:extLst>
                    <a:ext uri="{9D8B030D-6E8A-4147-A177-3AD203B41FA5}">
                      <a16:colId xmlns:a16="http://schemas.microsoft.com/office/drawing/2014/main" val="1022083853"/>
                    </a:ext>
                  </a:extLst>
                </a:gridCol>
              </a:tblGrid>
              <a:tr h="15111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테이터베이스명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teamgg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Table </a:t>
                      </a:r>
                      <a:r>
                        <a:rPr lang="ko-KR" altLang="en-US" sz="1000" u="none" strike="noStrike">
                          <a:effectLst/>
                        </a:rPr>
                        <a:t>기술서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작성일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2023. 10 .06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Page</a:t>
                      </a:r>
                      <a:endParaRPr 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2385060"/>
                  </a:ext>
                </a:extLst>
              </a:tr>
              <a:tr h="15111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free_comment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작성자</a:t>
                      </a:r>
                      <a:endParaRPr lang="ko-KR" altLang="en-US" sz="1000" b="1" i="0" u="none" strike="noStrike" dirty="0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 슬 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 / 7</a:t>
                      </a:r>
                      <a:endParaRPr lang="en-US" altLang="ko-KR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7175217"/>
                  </a:ext>
                </a:extLst>
              </a:tr>
              <a:tr h="15111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설명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자유 게시판 댓글</a:t>
                      </a:r>
                      <a:endParaRPr lang="ko-KR" altLang="en-US" sz="1000" b="1" i="0" u="none" strike="noStrike" dirty="0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38503"/>
                  </a:ext>
                </a:extLst>
              </a:tr>
              <a:tr h="1511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Attributes(</a:t>
                      </a:r>
                      <a:r>
                        <a:rPr lang="ko-KR" altLang="en-US" sz="1000" u="none" strike="noStrike">
                          <a:effectLst/>
                        </a:rPr>
                        <a:t>열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Data 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KY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Default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Description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100371"/>
                  </a:ext>
                </a:extLst>
              </a:tr>
              <a:tr h="1511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fc_idx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auto_increament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댓글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002172"/>
                  </a:ext>
                </a:extLst>
              </a:tr>
              <a:tr h="1511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f_idx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댓글을 쓴 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313740"/>
                  </a:ext>
                </a:extLst>
              </a:tr>
              <a:tr h="1511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fc_id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댓글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961699"/>
                  </a:ext>
                </a:extLst>
              </a:tr>
              <a:tr h="1511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fc_user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댓글 닉네임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130886"/>
                  </a:ext>
                </a:extLst>
              </a:tr>
              <a:tr h="1511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fc_comment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text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댓글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668412"/>
                  </a:ext>
                </a:extLst>
              </a:tr>
              <a:tr h="1511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fc_class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댓글 계층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760984"/>
                  </a:ext>
                </a:extLst>
              </a:tr>
              <a:tr h="1511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fc_group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댓글 그룹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702588"/>
                  </a:ext>
                </a:extLst>
              </a:tr>
              <a:tr h="1511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fc_num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댓글 그룹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300494"/>
                  </a:ext>
                </a:extLst>
              </a:tr>
              <a:tr h="1511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fc_date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datetime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작성 일자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136318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2023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| </a:t>
            </a:r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4. 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프로젝트 수행 결과</a:t>
            </a:r>
            <a:endParaRPr lang="ko-KR" altLang="en-US" sz="1400" dirty="0">
              <a:solidFill>
                <a:srgbClr val="391C72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511489"/>
              </p:ext>
            </p:extLst>
          </p:nvPr>
        </p:nvGraphicFramePr>
        <p:xfrm>
          <a:off x="2006600" y="3990729"/>
          <a:ext cx="8178800" cy="2105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4239">
                  <a:extLst>
                    <a:ext uri="{9D8B030D-6E8A-4147-A177-3AD203B41FA5}">
                      <a16:colId xmlns:a16="http://schemas.microsoft.com/office/drawing/2014/main" val="1197780224"/>
                    </a:ext>
                  </a:extLst>
                </a:gridCol>
                <a:gridCol w="668827">
                  <a:extLst>
                    <a:ext uri="{9D8B030D-6E8A-4147-A177-3AD203B41FA5}">
                      <a16:colId xmlns:a16="http://schemas.microsoft.com/office/drawing/2014/main" val="1550911537"/>
                    </a:ext>
                  </a:extLst>
                </a:gridCol>
                <a:gridCol w="1197519">
                  <a:extLst>
                    <a:ext uri="{9D8B030D-6E8A-4147-A177-3AD203B41FA5}">
                      <a16:colId xmlns:a16="http://schemas.microsoft.com/office/drawing/2014/main" val="510763303"/>
                    </a:ext>
                  </a:extLst>
                </a:gridCol>
                <a:gridCol w="1337654">
                  <a:extLst>
                    <a:ext uri="{9D8B030D-6E8A-4147-A177-3AD203B41FA5}">
                      <a16:colId xmlns:a16="http://schemas.microsoft.com/office/drawing/2014/main" val="2016681518"/>
                    </a:ext>
                  </a:extLst>
                </a:gridCol>
                <a:gridCol w="624239">
                  <a:extLst>
                    <a:ext uri="{9D8B030D-6E8A-4147-A177-3AD203B41FA5}">
                      <a16:colId xmlns:a16="http://schemas.microsoft.com/office/drawing/2014/main" val="1468337175"/>
                    </a:ext>
                  </a:extLst>
                </a:gridCol>
                <a:gridCol w="429960">
                  <a:extLst>
                    <a:ext uri="{9D8B030D-6E8A-4147-A177-3AD203B41FA5}">
                      <a16:colId xmlns:a16="http://schemas.microsoft.com/office/drawing/2014/main" val="1488327603"/>
                    </a:ext>
                  </a:extLst>
                </a:gridCol>
                <a:gridCol w="429960">
                  <a:extLst>
                    <a:ext uri="{9D8B030D-6E8A-4147-A177-3AD203B41FA5}">
                      <a16:colId xmlns:a16="http://schemas.microsoft.com/office/drawing/2014/main" val="1838618678"/>
                    </a:ext>
                  </a:extLst>
                </a:gridCol>
                <a:gridCol w="668827">
                  <a:extLst>
                    <a:ext uri="{9D8B030D-6E8A-4147-A177-3AD203B41FA5}">
                      <a16:colId xmlns:a16="http://schemas.microsoft.com/office/drawing/2014/main" val="2109850859"/>
                    </a:ext>
                  </a:extLst>
                </a:gridCol>
                <a:gridCol w="668827">
                  <a:extLst>
                    <a:ext uri="{9D8B030D-6E8A-4147-A177-3AD203B41FA5}">
                      <a16:colId xmlns:a16="http://schemas.microsoft.com/office/drawing/2014/main" val="3685492078"/>
                    </a:ext>
                  </a:extLst>
                </a:gridCol>
                <a:gridCol w="764374">
                  <a:extLst>
                    <a:ext uri="{9D8B030D-6E8A-4147-A177-3AD203B41FA5}">
                      <a16:colId xmlns:a16="http://schemas.microsoft.com/office/drawing/2014/main" val="2633357971"/>
                    </a:ext>
                  </a:extLst>
                </a:gridCol>
                <a:gridCol w="764374">
                  <a:extLst>
                    <a:ext uri="{9D8B030D-6E8A-4147-A177-3AD203B41FA5}">
                      <a16:colId xmlns:a16="http://schemas.microsoft.com/office/drawing/2014/main" val="1609196838"/>
                    </a:ext>
                  </a:extLst>
                </a:gridCol>
              </a:tblGrid>
              <a:tr h="15910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테이터베이스명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teamgg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Table </a:t>
                      </a:r>
                      <a:r>
                        <a:rPr lang="ko-KR" altLang="en-US" sz="1000" u="none" strike="noStrike">
                          <a:effectLst/>
                        </a:rPr>
                        <a:t>기술서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작성일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2023. 10 .06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Page</a:t>
                      </a:r>
                      <a:endParaRPr 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6013624"/>
                  </a:ext>
                </a:extLst>
              </a:tr>
              <a:tr h="15910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comp_comment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작성자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 슬 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 / 7</a:t>
                      </a:r>
                      <a:endParaRPr lang="en-US" altLang="ko-KR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2401577"/>
                  </a:ext>
                </a:extLst>
              </a:tr>
              <a:tr h="15910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설명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유저 게시판 댓글</a:t>
                      </a:r>
                      <a:endParaRPr lang="ko-KR" altLang="en-US" sz="1000" b="1" i="0" u="none" strike="noStrike">
                        <a:solidFill>
                          <a:srgbClr val="FFFCF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335080"/>
                  </a:ext>
                </a:extLst>
              </a:tr>
              <a:tr h="1591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Attributes(</a:t>
                      </a:r>
                      <a:r>
                        <a:rPr lang="ko-KR" altLang="en-US" sz="1000" u="none" strike="noStrike">
                          <a:effectLst/>
                        </a:rPr>
                        <a:t>열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Data 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KY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Default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Description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72083"/>
                  </a:ext>
                </a:extLst>
              </a:tr>
              <a:tr h="159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cc_idx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auto_increament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댓글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563333"/>
                  </a:ext>
                </a:extLst>
              </a:tr>
              <a:tr h="159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c_idx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댓글을 쓴 글 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653836"/>
                  </a:ext>
                </a:extLst>
              </a:tr>
              <a:tr h="159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cc_id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댓글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62015"/>
                  </a:ext>
                </a:extLst>
              </a:tr>
              <a:tr h="159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cc_user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댓글 닉네임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8169"/>
                  </a:ext>
                </a:extLst>
              </a:tr>
              <a:tr h="159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cc_comment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댓글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601907"/>
                  </a:ext>
                </a:extLst>
              </a:tr>
              <a:tr h="159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cc_class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댓글 계층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444065"/>
                  </a:ext>
                </a:extLst>
              </a:tr>
              <a:tr h="159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cc_group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댓글 그룹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33243"/>
                  </a:ext>
                </a:extLst>
              </a:tr>
              <a:tr h="159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cc_num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댓글 그룹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716210"/>
                  </a:ext>
                </a:extLst>
              </a:tr>
              <a:tr h="159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cc_date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작성 일자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685987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77783" y="768136"/>
            <a:ext cx="6072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[DB] Comment Table</a:t>
            </a:r>
            <a:endParaRPr lang="ko-KR" altLang="en-US" sz="3600" dirty="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127624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2023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| </a:t>
            </a:r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1. 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프로젝트 개요</a:t>
            </a:r>
            <a:endParaRPr lang="ko-KR" altLang="en-US" sz="1400" dirty="0">
              <a:solidFill>
                <a:srgbClr val="391C72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2397A0D-830B-42D3-80BA-2E2ABC54B0D8}"/>
              </a:ext>
            </a:extLst>
          </p:cNvPr>
          <p:cNvSpPr txBox="1"/>
          <p:nvPr/>
        </p:nvSpPr>
        <p:spPr>
          <a:xfrm>
            <a:off x="550503" y="1976226"/>
            <a:ext cx="1110809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프로젝트 주제 및 선정 배경</a:t>
            </a:r>
            <a:endParaRPr lang="en-US" altLang="ko-KR" sz="2200" b="1" dirty="0" smtClean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endParaRPr lang="en-US" altLang="ko-KR" sz="2200" dirty="0" smtClean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클론 코딩을 통한 학습 내용 복습과 개인 능력 향상을 목표로 하였기에 사이트 제작에 초점을 맞춰 다양한 주제를</a:t>
            </a:r>
          </a:p>
          <a:p>
            <a:r>
              <a:rPr lang="ko-KR" altLang="en-US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이야기 나누었습니다</a:t>
            </a:r>
            <a:r>
              <a:rPr lang="en-US" altLang="ko-KR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r>
              <a:rPr lang="ko-KR" altLang="en-US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그중 모두 흥미가 있는 </a:t>
            </a:r>
            <a:r>
              <a:rPr lang="en-US" altLang="ko-KR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API</a:t>
            </a:r>
            <a:r>
              <a:rPr lang="ko-KR" altLang="en-US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접목한 전적 검색 사이트를 주제로 선정하게 되었습니다</a:t>
            </a:r>
            <a:r>
              <a:rPr lang="en-US" altLang="ko-KR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endParaRPr lang="en-US" altLang="ko-KR" dirty="0" smtClean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endParaRPr lang="en-US" altLang="ko-KR" dirty="0" smtClean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200" b="1" dirty="0" smtClean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프로젝트 개요</a:t>
            </a:r>
            <a:endParaRPr lang="en-US" altLang="ko-KR" sz="2200" b="1" dirty="0" smtClean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endParaRPr lang="en-US" altLang="ko-KR" sz="2200" dirty="0" smtClean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프로젝트의 주요 목표는 배운 내용을 종합 활용하고</a:t>
            </a:r>
            <a:r>
              <a:rPr lang="en-US" altLang="ko-KR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실전에서 생길 수 있는 문제를 해결하는 경험을 얻는 것입니다</a:t>
            </a:r>
            <a:r>
              <a:rPr lang="en-US" altLang="ko-KR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 </a:t>
            </a:r>
            <a:r>
              <a:rPr lang="ko-KR" altLang="en-US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저희는 대형 전적 사이트인 </a:t>
            </a:r>
            <a:r>
              <a:rPr lang="en-US" altLang="ko-KR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op.gg</a:t>
            </a:r>
            <a:r>
              <a:rPr lang="ko-KR" altLang="en-US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참고해</a:t>
            </a:r>
            <a:r>
              <a:rPr lang="en-US" altLang="ko-KR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사용자에게 게임 전적 정보를 제공하고</a:t>
            </a:r>
            <a:r>
              <a:rPr lang="en-US" altLang="ko-KR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커뮤니티를 구축하는 웹 사이트를 구현하기로 했습니다</a:t>
            </a:r>
            <a:r>
              <a:rPr lang="en-US" altLang="ko-KR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r>
              <a:rPr lang="ko-KR" altLang="en-US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 프로젝트를 통해 팀원들은 </a:t>
            </a:r>
            <a:r>
              <a:rPr lang="ko-KR" altLang="en-US" dirty="0" err="1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프론트엔드</a:t>
            </a:r>
            <a:r>
              <a:rPr lang="ko-KR" altLang="en-US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및 </a:t>
            </a:r>
            <a:r>
              <a:rPr lang="ko-KR" altLang="en-US" dirty="0" err="1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백엔드</a:t>
            </a:r>
            <a:r>
              <a:rPr lang="ko-KR" altLang="en-US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개발</a:t>
            </a:r>
            <a:r>
              <a:rPr lang="en-US" altLang="ko-KR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데이터베이스 설계 및 </a:t>
            </a:r>
            <a:r>
              <a:rPr lang="en-US" altLang="ko-KR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API </a:t>
            </a:r>
            <a:r>
              <a:rPr lang="ko-KR" altLang="en-US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활용에 대한 실전 경험과 협력 기반을 확립할 수 있습니다</a:t>
            </a:r>
            <a:r>
              <a:rPr lang="en-US" altLang="ko-KR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  <a:endParaRPr lang="en-US" altLang="ko-KR" dirty="0" smtClean="0">
              <a:solidFill>
                <a:srgbClr val="818688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494A87-E6E6-4DBE-AD87-D3B076F1214D}"/>
              </a:ext>
            </a:extLst>
          </p:cNvPr>
          <p:cNvSpPr txBox="1"/>
          <p:nvPr/>
        </p:nvSpPr>
        <p:spPr>
          <a:xfrm>
            <a:off x="509684" y="928335"/>
            <a:ext cx="571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91C7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  <a:endParaRPr lang="ko-KR" altLang="en-US" sz="3600" dirty="0">
              <a:solidFill>
                <a:srgbClr val="391C7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306FBD2-69E6-4194-8D4F-F8FAB0D1853F}"/>
              </a:ext>
            </a:extLst>
          </p:cNvPr>
          <p:cNvCxnSpPr>
            <a:cxnSpLocks/>
          </p:cNvCxnSpPr>
          <p:nvPr/>
        </p:nvCxnSpPr>
        <p:spPr>
          <a:xfrm>
            <a:off x="623559" y="1810685"/>
            <a:ext cx="1242188" cy="0"/>
          </a:xfrm>
          <a:prstGeom prst="line">
            <a:avLst/>
          </a:prstGeom>
          <a:ln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43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2023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| </a:t>
            </a:r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4. 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프로젝트 수행 결과</a:t>
            </a:r>
            <a:endParaRPr lang="ko-KR" altLang="en-US" sz="1400" dirty="0">
              <a:solidFill>
                <a:srgbClr val="391C72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153" b="78"/>
          <a:stretch/>
        </p:blipFill>
        <p:spPr>
          <a:xfrm>
            <a:off x="2389028" y="1609895"/>
            <a:ext cx="7431940" cy="46030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7782" y="768136"/>
            <a:ext cx="7364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[DB</a:t>
            </a:r>
            <a:r>
              <a:rPr lang="en-US" altLang="ko-KR" sz="3600" dirty="0">
                <a:solidFill>
                  <a:srgbClr val="391C72"/>
                </a:solidFill>
                <a:latin typeface="휴먼둥근헤드라인"/>
                <a:ea typeface="휴먼둥근헤드라인"/>
              </a:rPr>
              <a:t>] </a:t>
            </a: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EER </a:t>
            </a:r>
            <a:r>
              <a:rPr lang="en-US" altLang="ko-KR" sz="3600" dirty="0">
                <a:solidFill>
                  <a:srgbClr val="391C72"/>
                </a:solidFill>
                <a:latin typeface="휴먼둥근헤드라인"/>
                <a:ea typeface="휴먼둥근헤드라인"/>
              </a:rPr>
              <a:t>Diagram</a:t>
            </a:r>
            <a:endParaRPr lang="ko-KR" altLang="en-US" sz="3600" dirty="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398645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Rect 0"/>
          <p:cNvCxnSpPr/>
          <p:nvPr/>
        </p:nvCxnSpPr>
        <p:spPr>
          <a:xfrm>
            <a:off x="386080" y="675640"/>
            <a:ext cx="11420475" cy="635"/>
          </a:xfrm>
          <a:prstGeom prst="line">
            <a:avLst/>
          </a:prstGeom>
          <a:ln w="19050" cap="flat" cmpd="sng">
            <a:solidFill>
              <a:srgbClr val="391C7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>
            <a:off x="386080" y="264795"/>
            <a:ext cx="3840480" cy="308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2023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 </a:t>
            </a: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| 4. 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프로젝트 수행 결과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7966710" y="264795"/>
            <a:ext cx="3840480" cy="308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4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팀</a:t>
            </a:r>
          </a:p>
        </p:txBody>
      </p:sp>
      <p:cxnSp>
        <p:nvCxnSpPr>
          <p:cNvPr id="14" name="Rect 0"/>
          <p:cNvCxnSpPr/>
          <p:nvPr/>
        </p:nvCxnSpPr>
        <p:spPr>
          <a:xfrm>
            <a:off x="386080" y="6440170"/>
            <a:ext cx="11420475" cy="635"/>
          </a:xfrm>
          <a:prstGeom prst="line">
            <a:avLst/>
          </a:prstGeom>
          <a:ln w="19050" cap="flat" cmpd="sng">
            <a:solidFill>
              <a:srgbClr val="391C7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36" descr="C:/Users/avocado/AppData/Roaming/PolarisOffice/ETemp/32120_23268520/fImage128135448935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50" y="2919960"/>
            <a:ext cx="4022180" cy="2995295"/>
          </a:xfrm>
          <a:prstGeom prst="rect">
            <a:avLst/>
          </a:prstGeom>
          <a:noFill/>
          <a:ln w="9525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16" name="그림 37" descr="C:/Users/avocado/AppData/Roaming/PolarisOffice/ETemp/32120_23268520/fImage152956449696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4850" y="1533756"/>
            <a:ext cx="3538855" cy="4382770"/>
          </a:xfrm>
          <a:prstGeom prst="rect">
            <a:avLst/>
          </a:prstGeom>
          <a:noFill/>
          <a:ln w="9525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17" name="그림 38" descr="C:/Users/avocado/AppData/Roaming/PolarisOffice/ETemp/32120_23268520/fImage105352450446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6280" y="2920596"/>
            <a:ext cx="3610610" cy="2994660"/>
          </a:xfrm>
          <a:prstGeom prst="rect">
            <a:avLst/>
          </a:prstGeom>
          <a:noFill/>
          <a:ln w="9525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18" name="텍스트 상자 39"/>
          <p:cNvSpPr txBox="1">
            <a:spLocks/>
          </p:cNvSpPr>
          <p:nvPr/>
        </p:nvSpPr>
        <p:spPr>
          <a:xfrm>
            <a:off x="1514746" y="5997463"/>
            <a:ext cx="158160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게시글</a:t>
            </a:r>
            <a:r>
              <a:rPr 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리스트</a:t>
            </a:r>
            <a:endParaRPr lang="ko-KR" altLang="en-US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9" name="텍스트 상자 40"/>
          <p:cNvSpPr txBox="1">
            <a:spLocks/>
          </p:cNvSpPr>
          <p:nvPr/>
        </p:nvSpPr>
        <p:spPr>
          <a:xfrm>
            <a:off x="5351510" y="5983493"/>
            <a:ext cx="1955528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글 작성/수정 화면</a:t>
            </a:r>
            <a:endParaRPr lang="ko-KR" altLang="en-US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0" name="텍스트 상자 41"/>
          <p:cNvSpPr txBox="1">
            <a:spLocks/>
          </p:cNvSpPr>
          <p:nvPr/>
        </p:nvSpPr>
        <p:spPr>
          <a:xfrm>
            <a:off x="9766664" y="5989208"/>
            <a:ext cx="6541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읽기</a:t>
            </a:r>
            <a:endParaRPr lang="ko-KR" altLang="en-US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7783" y="768136"/>
            <a:ext cx="6072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[UI] </a:t>
            </a:r>
            <a:r>
              <a:rPr lang="ko-KR" altLang="en-US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게시판</a:t>
            </a:r>
            <a:endParaRPr lang="ko-KR" altLang="en-US" sz="3600" dirty="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58707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Rect 0"/>
          <p:cNvCxnSpPr/>
          <p:nvPr/>
        </p:nvCxnSpPr>
        <p:spPr>
          <a:xfrm>
            <a:off x="386080" y="675640"/>
            <a:ext cx="11420475" cy="635"/>
          </a:xfrm>
          <a:prstGeom prst="line">
            <a:avLst/>
          </a:prstGeom>
          <a:ln w="19050" cap="flat" cmpd="sng">
            <a:solidFill>
              <a:srgbClr val="391C7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>
            <a:off x="386080" y="264795"/>
            <a:ext cx="3840480" cy="308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2023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 </a:t>
            </a: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| 4. 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프로젝트 수행 결과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7966710" y="264795"/>
            <a:ext cx="3840480" cy="308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4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팀</a:t>
            </a:r>
          </a:p>
        </p:txBody>
      </p:sp>
      <p:cxnSp>
        <p:nvCxnSpPr>
          <p:cNvPr id="14" name="Rect 0"/>
          <p:cNvCxnSpPr/>
          <p:nvPr/>
        </p:nvCxnSpPr>
        <p:spPr>
          <a:xfrm>
            <a:off x="386080" y="6610985"/>
            <a:ext cx="11420475" cy="635"/>
          </a:xfrm>
          <a:prstGeom prst="line">
            <a:avLst/>
          </a:prstGeom>
          <a:ln w="19050" cap="flat" cmpd="sng">
            <a:solidFill>
              <a:srgbClr val="391C7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45" descr="C:/Users/avocado/AppData/Roaming/PolarisOffice/ETemp/32120_23268520/fImage55290471570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105" y="1729740"/>
            <a:ext cx="3622675" cy="4744085"/>
          </a:xfrm>
          <a:prstGeom prst="rect">
            <a:avLst/>
          </a:prstGeom>
          <a:noFill/>
          <a:ln w="9525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18" name="그림 46" descr="C:/Users/avocado/AppData/Roaming/PolarisOffice/ETemp/32120_23268520/fImage70204472814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380" y="2339340"/>
            <a:ext cx="4129405" cy="3526155"/>
          </a:xfrm>
          <a:prstGeom prst="rect">
            <a:avLst/>
          </a:prstGeom>
          <a:noFill/>
          <a:ln w="9525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19" name="그림 47" descr="C:/Users/avocado/AppData/Roaming/PolarisOffice/ETemp/32120_23268520/fImage128191473328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030" y="3049905"/>
            <a:ext cx="2820670" cy="2092960"/>
          </a:xfrm>
          <a:prstGeom prst="rect">
            <a:avLst/>
          </a:prstGeom>
          <a:noFill/>
          <a:ln w="9525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21" name="도형 49"/>
          <p:cNvSpPr>
            <a:spLocks/>
          </p:cNvSpPr>
          <p:nvPr/>
        </p:nvSpPr>
        <p:spPr>
          <a:xfrm>
            <a:off x="3050540" y="1814830"/>
            <a:ext cx="828040" cy="742315"/>
          </a:xfrm>
          <a:prstGeom prst="circularArrow">
            <a:avLst/>
          </a:prstGeom>
          <a:ln w="6350" cap="flat" cmpd="sng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도형 50"/>
          <p:cNvSpPr>
            <a:spLocks/>
          </p:cNvSpPr>
          <p:nvPr/>
        </p:nvSpPr>
        <p:spPr>
          <a:xfrm>
            <a:off x="7551420" y="1192530"/>
            <a:ext cx="828040" cy="742315"/>
          </a:xfrm>
          <a:prstGeom prst="circularArrow">
            <a:avLst/>
          </a:prstGeom>
          <a:ln w="6350" cap="flat" cmpd="sng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783" y="768136"/>
            <a:ext cx="9133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[UI] </a:t>
            </a:r>
            <a:r>
              <a:rPr lang="ko-KR" altLang="en-US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게시판</a:t>
            </a:r>
            <a:endParaRPr lang="ko-KR" altLang="en-US" sz="3600" dirty="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506099" y="6052730"/>
            <a:ext cx="4633681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1600" spc="2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최대</a:t>
            </a:r>
            <a:r>
              <a:rPr lang="en-US" altLang="ko-KR" sz="1600" spc="2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</a:t>
            </a:r>
            <a:r>
              <a:rPr lang="ko-KR" altLang="en-US" sz="1600" spc="2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전체화면</a:t>
            </a:r>
            <a:r>
              <a:rPr lang="en-US" altLang="ko-KR" sz="1600" spc="2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 → </a:t>
            </a:r>
            <a:r>
              <a:rPr lang="ko-KR" altLang="en-US" sz="1600" spc="2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창모드</a:t>
            </a:r>
            <a:r>
              <a:rPr lang="ko-KR" altLang="en-US" sz="1600" spc="2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→ </a:t>
            </a:r>
            <a:r>
              <a:rPr lang="ko-KR" altLang="en-US" sz="1600" spc="2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최소너비</a:t>
            </a:r>
            <a:endParaRPr lang="ko-KR" altLang="en-US" sz="1600" spc="2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25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Rect 0"/>
          <p:cNvCxnSpPr/>
          <p:nvPr/>
        </p:nvCxnSpPr>
        <p:spPr>
          <a:xfrm>
            <a:off x="386080" y="675640"/>
            <a:ext cx="11420475" cy="635"/>
          </a:xfrm>
          <a:prstGeom prst="line">
            <a:avLst/>
          </a:prstGeom>
          <a:ln w="19050" cap="flat" cmpd="sng">
            <a:solidFill>
              <a:srgbClr val="391C7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>
            <a:off x="386080" y="264795"/>
            <a:ext cx="3840480" cy="308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2023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 </a:t>
            </a: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| 4. 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프로젝트 수행 결과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7966710" y="264795"/>
            <a:ext cx="3840480" cy="308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4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팀</a:t>
            </a:r>
          </a:p>
        </p:txBody>
      </p:sp>
      <p:cxnSp>
        <p:nvCxnSpPr>
          <p:cNvPr id="14" name="Rect 0"/>
          <p:cNvCxnSpPr/>
          <p:nvPr/>
        </p:nvCxnSpPr>
        <p:spPr>
          <a:xfrm>
            <a:off x="375920" y="6725285"/>
            <a:ext cx="11420475" cy="635"/>
          </a:xfrm>
          <a:prstGeom prst="line">
            <a:avLst/>
          </a:prstGeom>
          <a:ln w="19050" cap="flat" cmpd="sng">
            <a:solidFill>
              <a:srgbClr val="391C7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상자 65"/>
          <p:cNvSpPr txBox="1">
            <a:spLocks/>
          </p:cNvSpPr>
          <p:nvPr/>
        </p:nvSpPr>
        <p:spPr>
          <a:xfrm>
            <a:off x="7110730" y="5909128"/>
            <a:ext cx="1128558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Service</a:t>
            </a:r>
            <a:endParaRPr lang="ko-KR" altLang="en-US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7" name="텍스트 상자 66"/>
          <p:cNvSpPr txBox="1">
            <a:spLocks/>
          </p:cNvSpPr>
          <p:nvPr/>
        </p:nvSpPr>
        <p:spPr>
          <a:xfrm>
            <a:off x="2552924" y="5908493"/>
            <a:ext cx="1243511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Mapper</a:t>
            </a:r>
            <a:endParaRPr lang="ko-KR" altLang="en-US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18" name="그림 68" descr="C:/Users/avocado/AppData/Roaming/PolarisOffice/ETemp/32120_23268520/fImage22744527682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080" y="1957705"/>
            <a:ext cx="3679825" cy="1565275"/>
          </a:xfrm>
          <a:prstGeom prst="rect">
            <a:avLst/>
          </a:prstGeom>
          <a:noFill/>
        </p:spPr>
      </p:pic>
      <p:pic>
        <p:nvPicPr>
          <p:cNvPr id="15" name="그림 6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50" y="2808515"/>
            <a:ext cx="4300860" cy="3037296"/>
          </a:xfrm>
          <a:prstGeom prst="rect">
            <a:avLst/>
          </a:pr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pic>
        <p:nvPicPr>
          <p:cNvPr id="19" name="그림 6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535" y="1957705"/>
            <a:ext cx="2999740" cy="1958340"/>
          </a:xfrm>
          <a:prstGeom prst="rect">
            <a:avLst/>
          </a:prstGeom>
          <a:noFill/>
        </p:spPr>
      </p:pic>
      <p:pic>
        <p:nvPicPr>
          <p:cNvPr id="20" name="그림 70" descr="C:/Users/avocado/AppData/Roaming/PolarisOffice/ETemp/32120_23268520/fImage386385292995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735" y="2990215"/>
            <a:ext cx="2863850" cy="2856230"/>
          </a:xfrm>
          <a:prstGeom prst="rect">
            <a:avLst/>
          </a:pr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sp>
        <p:nvSpPr>
          <p:cNvPr id="21" name="도형 75"/>
          <p:cNvSpPr>
            <a:spLocks/>
          </p:cNvSpPr>
          <p:nvPr/>
        </p:nvSpPr>
        <p:spPr>
          <a:xfrm>
            <a:off x="9359720" y="3583305"/>
            <a:ext cx="666115" cy="475615"/>
          </a:xfrm>
          <a:prstGeom prst="strip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77"/>
          <p:cNvSpPr txBox="1">
            <a:spLocks/>
          </p:cNvSpPr>
          <p:nvPr/>
        </p:nvSpPr>
        <p:spPr>
          <a:xfrm>
            <a:off x="10062210" y="3221990"/>
            <a:ext cx="1813197" cy="120161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2400" dirty="0" err="1">
                <a:effectLst>
                  <a:glow rad="114300">
                    <a:schemeClr val="accent1">
                      <a:alpha val="40035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Controller</a:t>
            </a:r>
            <a:endParaRPr lang="ko-KR" altLang="en-US" sz="24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0" indent="0" algn="ctr" hangingPunct="1"/>
            <a:r>
              <a:rPr lang="ko-KR" sz="2400" dirty="0">
                <a:effectLst>
                  <a:glow rad="114300">
                    <a:schemeClr val="accent1">
                      <a:alpha val="40035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</a:t>
            </a:r>
            <a:endParaRPr lang="ko-KR" altLang="en-US" sz="24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0" indent="0" algn="ctr" hangingPunct="1"/>
            <a:r>
              <a:rPr lang="ko-KR" sz="2400" dirty="0" err="1">
                <a:effectLst>
                  <a:glow rad="114300">
                    <a:schemeClr val="accent1">
                      <a:alpha val="40035"/>
                    </a:schemeClr>
                  </a:glo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View</a:t>
            </a:r>
            <a:endParaRPr lang="ko-KR" altLang="en-US" sz="24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7783" y="768136"/>
            <a:ext cx="9133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sz="3600" dirty="0">
                <a:solidFill>
                  <a:srgbClr val="391C72"/>
                </a:solidFill>
                <a:latin typeface="휴먼둥근헤드라인"/>
                <a:ea typeface="휴먼둥근헤드라인"/>
              </a:rPr>
              <a:t>[Source] </a:t>
            </a:r>
            <a:r>
              <a:rPr lang="ko-KR" altLang="en-US" sz="3600" dirty="0">
                <a:solidFill>
                  <a:srgbClr val="391C72"/>
                </a:solidFill>
                <a:latin typeface="휴먼둥근헤드라인" charset="0"/>
                <a:ea typeface="휴먼둥근헤드라인" charset="0"/>
              </a:rPr>
              <a:t>게시판 </a:t>
            </a:r>
            <a:r>
              <a:rPr lang="en-US" altLang="ko-KR" sz="3600" dirty="0">
                <a:solidFill>
                  <a:srgbClr val="391C72"/>
                </a:solidFill>
                <a:latin typeface="휴먼둥근헤드라인" charset="0"/>
                <a:ea typeface="휴먼둥근헤드라인" charset="0"/>
              </a:rPr>
              <a:t>CRUD</a:t>
            </a:r>
            <a:endParaRPr lang="ko-KR" altLang="en-US" sz="3600" dirty="0">
              <a:solidFill>
                <a:srgbClr val="391C72"/>
              </a:solidFill>
              <a:latin typeface="휴먼둥근헤드라인" charset="0"/>
              <a:ea typeface="휴먼둥근헤드라인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43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Rect 0"/>
          <p:cNvCxnSpPr/>
          <p:nvPr/>
        </p:nvCxnSpPr>
        <p:spPr>
          <a:xfrm>
            <a:off x="386080" y="675640"/>
            <a:ext cx="11420475" cy="635"/>
          </a:xfrm>
          <a:prstGeom prst="line">
            <a:avLst/>
          </a:prstGeom>
          <a:ln w="19050" cap="flat" cmpd="sng">
            <a:solidFill>
              <a:srgbClr val="391C7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>
            <a:off x="386080" y="264795"/>
            <a:ext cx="3840480" cy="308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2023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 </a:t>
            </a: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| 4. 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프로젝트 수행 결과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7966710" y="264795"/>
            <a:ext cx="3840480" cy="308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4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팀</a:t>
            </a:r>
          </a:p>
        </p:txBody>
      </p:sp>
      <p:cxnSp>
        <p:nvCxnSpPr>
          <p:cNvPr id="14" name="Rect 0"/>
          <p:cNvCxnSpPr/>
          <p:nvPr/>
        </p:nvCxnSpPr>
        <p:spPr>
          <a:xfrm>
            <a:off x="386080" y="6668770"/>
            <a:ext cx="11420475" cy="635"/>
          </a:xfrm>
          <a:prstGeom prst="line">
            <a:avLst/>
          </a:prstGeom>
          <a:ln w="19050" cap="flat" cmpd="sng">
            <a:solidFill>
              <a:srgbClr val="391C7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 txBox="1">
            <a:spLocks/>
          </p:cNvSpPr>
          <p:nvPr/>
        </p:nvSpPr>
        <p:spPr>
          <a:xfrm>
            <a:off x="4812031" y="6007735"/>
            <a:ext cx="709803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Controller.java </a:t>
            </a:r>
            <a:r>
              <a:rPr lang="en-US" alt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                        </a:t>
            </a:r>
            <a:r>
              <a:rPr lang="ko-KR" sz="1600" dirty="0" smtClean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TimeFormatter.java</a:t>
            </a:r>
            <a:endParaRPr lang="ko-KR" altLang="en-US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030" y="1777365"/>
            <a:ext cx="3201670" cy="4142740"/>
          </a:xfrm>
          <a:prstGeom prst="rect">
            <a:avLst/>
          </a:prstGeom>
          <a:noFill/>
        </p:spPr>
      </p:pic>
      <p:pic>
        <p:nvPicPr>
          <p:cNvPr id="22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" y="2376170"/>
            <a:ext cx="4271645" cy="3051175"/>
          </a:xfrm>
          <a:prstGeom prst="rect">
            <a:avLst/>
          </a:prstGeom>
          <a:noFill/>
        </p:spPr>
      </p:pic>
      <p:sp>
        <p:nvSpPr>
          <p:cNvPr id="23" name="Rect 0"/>
          <p:cNvSpPr>
            <a:spLocks/>
          </p:cNvSpPr>
          <p:nvPr/>
        </p:nvSpPr>
        <p:spPr>
          <a:xfrm>
            <a:off x="1996440" y="5160645"/>
            <a:ext cx="941070" cy="200660"/>
          </a:xfrm>
          <a:prstGeom prst="rect">
            <a:avLst/>
          </a:prstGeom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60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5" name="도형 111"/>
          <p:cNvSpPr>
            <a:spLocks/>
          </p:cNvSpPr>
          <p:nvPr/>
        </p:nvSpPr>
        <p:spPr>
          <a:xfrm>
            <a:off x="3455670" y="2447290"/>
            <a:ext cx="470535" cy="2609850"/>
          </a:xfrm>
          <a:prstGeom prst="rect">
            <a:avLst/>
          </a:prstGeom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82"/>
          <p:cNvSpPr txBox="1">
            <a:spLocks/>
          </p:cNvSpPr>
          <p:nvPr/>
        </p:nvSpPr>
        <p:spPr>
          <a:xfrm>
            <a:off x="1118870" y="5504180"/>
            <a:ext cx="25742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60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페이징, 작성 시간 출력</a:t>
            </a:r>
            <a:endParaRPr lang="ko-KR" altLang="en-US" sz="160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7783" y="768136"/>
            <a:ext cx="9133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sz="3600" dirty="0">
                <a:solidFill>
                  <a:srgbClr val="391C72"/>
                </a:solidFill>
                <a:latin typeface="휴먼둥근헤드라인"/>
                <a:ea typeface="휴먼둥근헤드라인"/>
              </a:rPr>
              <a:t>[Source] </a:t>
            </a:r>
            <a:r>
              <a:rPr lang="ko-KR" altLang="en-US" sz="3600" dirty="0">
                <a:solidFill>
                  <a:srgbClr val="391C72"/>
                </a:solidFill>
                <a:latin typeface="휴먼둥근헤드라인" charset="0"/>
                <a:ea typeface="휴먼둥근헤드라인" charset="0"/>
              </a:rPr>
              <a:t>게시판 </a:t>
            </a:r>
            <a:r>
              <a:rPr lang="en-US" altLang="ko-KR" sz="3600" dirty="0" smtClean="0">
                <a:solidFill>
                  <a:srgbClr val="391C72"/>
                </a:solidFill>
                <a:latin typeface="휴먼둥근헤드라인" charset="0"/>
                <a:ea typeface="휴먼둥근헤드라인" charset="0"/>
              </a:rPr>
              <a:t>List</a:t>
            </a:r>
            <a:endParaRPr lang="ko-KR" altLang="en-US" sz="3600" dirty="0">
              <a:solidFill>
                <a:srgbClr val="391C72"/>
              </a:solidFill>
              <a:latin typeface="휴먼둥근헤드라인" charset="0"/>
              <a:ea typeface="휴먼둥근헤드라인" charset="0"/>
            </a:endParaRPr>
          </a:p>
        </p:txBody>
      </p:sp>
      <p:pic>
        <p:nvPicPr>
          <p:cNvPr id="15" name="그림 3" descr="C:/Users/avocado/AppData/Roaming/PolarisOffice/ETemp/25968_20858024/fImage61794593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580" y="1767205"/>
            <a:ext cx="3939540" cy="41478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302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Rect 0"/>
          <p:cNvCxnSpPr/>
          <p:nvPr/>
        </p:nvCxnSpPr>
        <p:spPr>
          <a:xfrm>
            <a:off x="386080" y="675640"/>
            <a:ext cx="11420475" cy="635"/>
          </a:xfrm>
          <a:prstGeom prst="line">
            <a:avLst/>
          </a:prstGeom>
          <a:ln w="19050" cap="flat" cmpd="sng">
            <a:solidFill>
              <a:srgbClr val="391C7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>
            <a:off x="386080" y="264795"/>
            <a:ext cx="3840480" cy="308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2023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 </a:t>
            </a: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| 4. 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프로젝트 수행 결과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7966710" y="264795"/>
            <a:ext cx="3840480" cy="308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4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팀</a:t>
            </a:r>
          </a:p>
        </p:txBody>
      </p:sp>
      <p:cxnSp>
        <p:nvCxnSpPr>
          <p:cNvPr id="14" name="Rect 0"/>
          <p:cNvCxnSpPr/>
          <p:nvPr/>
        </p:nvCxnSpPr>
        <p:spPr>
          <a:xfrm>
            <a:off x="443230" y="6764020"/>
            <a:ext cx="11420475" cy="635"/>
          </a:xfrm>
          <a:prstGeom prst="line">
            <a:avLst/>
          </a:prstGeom>
          <a:ln w="19050" cap="flat" cmpd="sng">
            <a:solidFill>
              <a:srgbClr val="391C7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1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3" y="2050663"/>
            <a:ext cx="5124450" cy="1033145"/>
          </a:xfrm>
          <a:prstGeom prst="rect">
            <a:avLst/>
          </a:prstGeom>
          <a:noFill/>
        </p:spPr>
      </p:pic>
      <p:pic>
        <p:nvPicPr>
          <p:cNvPr id="24" name="그림 115" descr="C:/Users/avocado/AppData/Roaming/PolarisOffice/ETemp/32120_23268520/fImage30223606460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358" y="4369683"/>
            <a:ext cx="5121910" cy="1932940"/>
          </a:xfrm>
          <a:prstGeom prst="rect">
            <a:avLst/>
          </a:prstGeom>
          <a:noFill/>
        </p:spPr>
      </p:pic>
      <p:pic>
        <p:nvPicPr>
          <p:cNvPr id="25" name="그림 116" descr="C:/Users/avocado/AppData/Roaming/PolarisOffice/ETemp/32120_23268520/fImage29917607390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2138" y="3001893"/>
            <a:ext cx="3959860" cy="2110105"/>
          </a:xfrm>
          <a:prstGeom prst="rect">
            <a:avLst/>
          </a:prstGeom>
          <a:noFill/>
          <a:ln w="317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pic>
        <p:nvPicPr>
          <p:cNvPr id="26" name="그림 1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10"/>
          <a:stretch>
            <a:fillRect/>
          </a:stretch>
        </p:blipFill>
        <p:spPr>
          <a:xfrm>
            <a:off x="8574494" y="922020"/>
            <a:ext cx="3374390" cy="5610860"/>
          </a:xfrm>
          <a:prstGeom prst="rect">
            <a:avLst/>
          </a:prstGeom>
          <a:noFill/>
          <a:ln w="1905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27" name="도형 127"/>
          <p:cNvSpPr>
            <a:spLocks/>
          </p:cNvSpPr>
          <p:nvPr/>
        </p:nvSpPr>
        <p:spPr>
          <a:xfrm>
            <a:off x="7834810" y="3877945"/>
            <a:ext cx="523240" cy="61849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783" y="768136"/>
            <a:ext cx="9133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sz="3600" dirty="0">
                <a:solidFill>
                  <a:srgbClr val="391C72"/>
                </a:solidFill>
                <a:latin typeface="휴먼둥근헤드라인"/>
                <a:ea typeface="휴먼둥근헤드라인"/>
              </a:rPr>
              <a:t>[Source] </a:t>
            </a:r>
            <a:r>
              <a:rPr lang="ko-KR" altLang="en-US" sz="3600" dirty="0">
                <a:solidFill>
                  <a:srgbClr val="391C72"/>
                </a:solidFill>
                <a:latin typeface="휴먼둥근헤드라인" charset="0"/>
                <a:ea typeface="휴먼둥근헤드라인" charset="0"/>
              </a:rPr>
              <a:t>게시판 </a:t>
            </a:r>
            <a:r>
              <a:rPr lang="ko-KR" altLang="en-US" sz="3600" dirty="0" smtClean="0">
                <a:solidFill>
                  <a:srgbClr val="391C72"/>
                </a:solidFill>
                <a:latin typeface="휴먼둥근헤드라인" charset="0"/>
                <a:ea typeface="휴먼둥근헤드라인" charset="0"/>
              </a:rPr>
              <a:t>댓글</a:t>
            </a:r>
            <a:endParaRPr lang="ko-KR" altLang="en-US" sz="3600" dirty="0">
              <a:solidFill>
                <a:srgbClr val="391C72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17" name="텍스트 상자 93"/>
          <p:cNvSpPr txBox="1">
            <a:spLocks/>
          </p:cNvSpPr>
          <p:nvPr/>
        </p:nvSpPr>
        <p:spPr>
          <a:xfrm>
            <a:off x="654685" y="1409143"/>
            <a:ext cx="4828948" cy="349138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dirty="0" smtClean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계층 구조를 활용한 댓글</a:t>
            </a:r>
            <a:r>
              <a:rPr lang="en-US" altLang="ko-KR" dirty="0" smtClean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dirty="0" err="1" smtClean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대댓글</a:t>
            </a:r>
            <a:r>
              <a:rPr lang="ko-KR" altLang="en-US" dirty="0" smtClean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기능</a:t>
            </a:r>
            <a:endParaRPr lang="ko-KR" altLang="en-US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501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Rect 0"/>
          <p:cNvCxnSpPr/>
          <p:nvPr/>
        </p:nvCxnSpPr>
        <p:spPr>
          <a:xfrm>
            <a:off x="386080" y="675640"/>
            <a:ext cx="11420475" cy="635"/>
          </a:xfrm>
          <a:prstGeom prst="line">
            <a:avLst/>
          </a:prstGeom>
          <a:ln w="19050" cap="flat" cmpd="sng">
            <a:solidFill>
              <a:srgbClr val="391C7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>
            <a:off x="386080" y="264795"/>
            <a:ext cx="3840480" cy="308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2023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 </a:t>
            </a: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| 4. 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프로젝트 수행 결과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7966710" y="264795"/>
            <a:ext cx="3840480" cy="308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4</a:t>
            </a:r>
            <a:r>
              <a:rPr lang="ko-KR" altLang="en-US" sz="1400">
                <a:solidFill>
                  <a:srgbClr val="391C72"/>
                </a:solidFill>
                <a:latin typeface="한컴 소망 M" charset="0"/>
                <a:ea typeface="한컴 소망 M" charset="0"/>
              </a:rPr>
              <a:t>팀</a:t>
            </a:r>
          </a:p>
        </p:txBody>
      </p:sp>
      <p:cxnSp>
        <p:nvCxnSpPr>
          <p:cNvPr id="14" name="Rect 0"/>
          <p:cNvCxnSpPr/>
          <p:nvPr/>
        </p:nvCxnSpPr>
        <p:spPr>
          <a:xfrm>
            <a:off x="443230" y="6706870"/>
            <a:ext cx="11420475" cy="635"/>
          </a:xfrm>
          <a:prstGeom prst="line">
            <a:avLst/>
          </a:prstGeom>
          <a:ln w="19050" cap="flat" cmpd="sng">
            <a:solidFill>
              <a:srgbClr val="391C7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117" descr="C:/Users/avocado/AppData/Roaming/PolarisOffice/ETemp/9012_7216200/fImage44082608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20" y="855345"/>
            <a:ext cx="4096385" cy="1684020"/>
          </a:xfrm>
          <a:prstGeom prst="rect">
            <a:avLst/>
          </a:prstGeom>
          <a:noFill/>
        </p:spPr>
      </p:pic>
      <p:pic>
        <p:nvPicPr>
          <p:cNvPr id="24" name="그림 118" descr="C:/Users/avocado/AppData/Roaming/PolarisOffice/ETemp/9012_7216200/fImage56167609238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151" y="2252345"/>
            <a:ext cx="4552950" cy="4277995"/>
          </a:xfrm>
          <a:prstGeom prst="rect">
            <a:avLst/>
          </a:pr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pic>
        <p:nvPicPr>
          <p:cNvPr id="26" name="그림 120" descr="C:/Users/avocado/AppData/Roaming/PolarisOffice/ETemp/9012_7216200/fImage17033611742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39" y="2419511"/>
            <a:ext cx="5450205" cy="3282315"/>
          </a:xfrm>
          <a:prstGeom prst="rect">
            <a:avLst/>
          </a:prstGeom>
          <a:noFill/>
          <a:ln w="1905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13" name="TextBox 12"/>
          <p:cNvSpPr txBox="1"/>
          <p:nvPr/>
        </p:nvSpPr>
        <p:spPr>
          <a:xfrm>
            <a:off x="377783" y="768136"/>
            <a:ext cx="9133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sz="3600" dirty="0">
                <a:solidFill>
                  <a:srgbClr val="391C72"/>
                </a:solidFill>
                <a:latin typeface="휴먼둥근헤드라인"/>
                <a:ea typeface="휴먼둥근헤드라인"/>
              </a:rPr>
              <a:t>[Source] </a:t>
            </a:r>
            <a:r>
              <a:rPr lang="ko-KR" altLang="en-US" sz="3600" dirty="0">
                <a:solidFill>
                  <a:srgbClr val="391C72"/>
                </a:solidFill>
                <a:latin typeface="휴먼둥근헤드라인" charset="0"/>
                <a:ea typeface="휴먼둥근헤드라인" charset="0"/>
              </a:rPr>
              <a:t>게시판 </a:t>
            </a:r>
            <a:r>
              <a:rPr lang="ko-KR" altLang="en-US" sz="3600" dirty="0" smtClean="0">
                <a:solidFill>
                  <a:srgbClr val="391C72"/>
                </a:solidFill>
                <a:latin typeface="휴먼둥근헤드라인" charset="0"/>
                <a:ea typeface="휴먼둥근헤드라인" charset="0"/>
              </a:rPr>
              <a:t>댓글</a:t>
            </a:r>
            <a:endParaRPr lang="ko-KR" altLang="en-US" sz="3600" dirty="0">
              <a:solidFill>
                <a:srgbClr val="391C72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10" name="텍스트 상자 2"/>
          <p:cNvSpPr txBox="1">
            <a:spLocks/>
          </p:cNvSpPr>
          <p:nvPr/>
        </p:nvSpPr>
        <p:spPr>
          <a:xfrm>
            <a:off x="654685" y="1409065"/>
            <a:ext cx="4829810" cy="34988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dirty="0">
                <a:solidFill>
                  <a:srgbClr val="818688"/>
                </a:solidFill>
                <a:latin typeface="한컴 윤고딕 230" charset="0"/>
                <a:ea typeface="한컴 윤고딕 230" charset="0"/>
              </a:rPr>
              <a:t>수정 기능</a:t>
            </a:r>
          </a:p>
        </p:txBody>
      </p:sp>
    </p:spTree>
    <p:extLst>
      <p:ext uri="{BB962C8B-B14F-4D97-AF65-F5344CB8AC3E}">
        <p14:creationId xmlns:p14="http://schemas.microsoft.com/office/powerpoint/2010/main" val="219751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925" y="4154805"/>
            <a:ext cx="3127375" cy="2053590"/>
          </a:xfrm>
          <a:prstGeom prst="rect">
            <a:avLst/>
          </a:prstGeom>
          <a:noFill/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6080" y="675640"/>
            <a:ext cx="11419840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6080" y="264795"/>
            <a:ext cx="383984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2023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| </a:t>
            </a:r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4. 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프로젝트 수행 결과</a:t>
            </a:r>
            <a:endParaRPr lang="ko-KR" altLang="en-US" sz="1400" dirty="0">
              <a:solidFill>
                <a:srgbClr val="391C72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710" y="264795"/>
            <a:ext cx="383984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팀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57505" y="6782435"/>
            <a:ext cx="11420475" cy="635"/>
          </a:xfrm>
          <a:prstGeom prst="line">
            <a:avLst/>
          </a:prstGeom>
          <a:ln w="19050" cap="flat" cmpd="sng">
            <a:solidFill>
              <a:srgbClr val="391C7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61"/>
          <p:cNvSpPr txBox="1">
            <a:spLocks/>
          </p:cNvSpPr>
          <p:nvPr/>
        </p:nvSpPr>
        <p:spPr>
          <a:xfrm>
            <a:off x="7795442" y="6216559"/>
            <a:ext cx="3751580" cy="58605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JavaScript</a:t>
            </a:r>
            <a:r>
              <a:rPr 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sz="1600" dirty="0" smtClean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</a:t>
            </a:r>
            <a:r>
              <a:rPr lang="en-US" altLang="ko-KR" sz="1600" dirty="0" smtClean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sz="1600" dirty="0" smtClean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Controller.java</a:t>
            </a:r>
            <a:endParaRPr lang="ko-KR" altLang="en-US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0" indent="0" algn="ctr" hangingPunct="1"/>
            <a:endParaRPr lang="ko-KR" altLang="en-US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15" name="그림 5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490" y="959485"/>
            <a:ext cx="3459480" cy="2159000"/>
          </a:xfrm>
          <a:prstGeom prst="rect">
            <a:avLst/>
          </a:prstGeom>
          <a:noFill/>
        </p:spPr>
      </p:pic>
      <p:pic>
        <p:nvPicPr>
          <p:cNvPr id="16" name="그림 58" descr="C:/Users/avocado/AppData/Roaming/PolarisOffice/ETemp/32120_23268520/fImage27252498989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1075" y="3003550"/>
            <a:ext cx="3461385" cy="1227455"/>
          </a:xfrm>
          <a:prstGeom prst="rect">
            <a:avLst/>
          </a:pr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sp>
        <p:nvSpPr>
          <p:cNvPr id="21" name="텍스트 상자 93"/>
          <p:cNvSpPr txBox="1">
            <a:spLocks/>
          </p:cNvSpPr>
          <p:nvPr/>
        </p:nvSpPr>
        <p:spPr>
          <a:xfrm>
            <a:off x="654685" y="1409143"/>
            <a:ext cx="3997960" cy="349138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dirty="0" smtClean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 </a:t>
            </a:r>
            <a:r>
              <a:rPr lang="ko-KR" altLang="en-US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여부에 따른 기능 제한</a:t>
            </a:r>
            <a:endParaRPr lang="ko-KR" altLang="en-US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3" name="텍스트 상자 95"/>
          <p:cNvSpPr txBox="1">
            <a:spLocks/>
          </p:cNvSpPr>
          <p:nvPr/>
        </p:nvSpPr>
        <p:spPr>
          <a:xfrm>
            <a:off x="2936875" y="6207760"/>
            <a:ext cx="155892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로그인 전, 후</a:t>
            </a:r>
            <a:endParaRPr lang="ko-KR" altLang="en-US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24" name="그림 103" descr="C:/Users/avocado/AppData/Roaming/PolarisOffice/ETemp/32120_23268520/fImage119248556544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55" y="2016851"/>
            <a:ext cx="3449320" cy="4183380"/>
          </a:xfrm>
          <a:prstGeom prst="rect">
            <a:avLst/>
          </a:prstGeom>
          <a:noFill/>
          <a:ln w="9525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25" name="그림 104" descr="C:/Users/avocado/AppData/Roaming/PolarisOffice/ETemp/32120_23268520/fImage1262525571726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155" y="2027011"/>
            <a:ext cx="3491865" cy="4173220"/>
          </a:xfrm>
          <a:prstGeom prst="rect">
            <a:avLst/>
          </a:prstGeom>
          <a:noFill/>
          <a:ln w="9525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26" name="도형 105"/>
          <p:cNvSpPr>
            <a:spLocks/>
          </p:cNvSpPr>
          <p:nvPr/>
        </p:nvSpPr>
        <p:spPr>
          <a:xfrm>
            <a:off x="6681470" y="4602571"/>
            <a:ext cx="400050" cy="20002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도형 107"/>
          <p:cNvSpPr>
            <a:spLocks/>
          </p:cNvSpPr>
          <p:nvPr/>
        </p:nvSpPr>
        <p:spPr>
          <a:xfrm>
            <a:off x="6867525" y="2089241"/>
            <a:ext cx="400050" cy="20002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도형 108"/>
          <p:cNvSpPr>
            <a:spLocks/>
          </p:cNvSpPr>
          <p:nvPr/>
        </p:nvSpPr>
        <p:spPr>
          <a:xfrm>
            <a:off x="4025265" y="2910296"/>
            <a:ext cx="565785" cy="55245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109"/>
          <p:cNvSpPr>
            <a:spLocks/>
          </p:cNvSpPr>
          <p:nvPr/>
        </p:nvSpPr>
        <p:spPr>
          <a:xfrm>
            <a:off x="4652645" y="5586821"/>
            <a:ext cx="385445" cy="12827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7783" y="768136"/>
            <a:ext cx="9133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sz="3600" dirty="0">
                <a:solidFill>
                  <a:srgbClr val="391C72"/>
                </a:solidFill>
                <a:latin typeface="휴먼둥근헤드라인"/>
                <a:ea typeface="휴먼둥근헤드라인"/>
              </a:rPr>
              <a:t>[Source] </a:t>
            </a:r>
            <a:r>
              <a:rPr lang="ko-KR" altLang="en-US" sz="3600" dirty="0">
                <a:solidFill>
                  <a:srgbClr val="391C72"/>
                </a:solidFill>
                <a:latin typeface="휴먼둥근헤드라인" charset="0"/>
                <a:ea typeface="휴먼둥근헤드라인" charset="0"/>
              </a:rPr>
              <a:t>게시판 </a:t>
            </a:r>
            <a:r>
              <a:rPr lang="ko-KR" altLang="en-US" sz="3600" dirty="0" smtClean="0">
                <a:solidFill>
                  <a:srgbClr val="391C72"/>
                </a:solidFill>
                <a:latin typeface="휴먼둥근헤드라인" charset="0"/>
                <a:ea typeface="휴먼둥근헤드라인" charset="0"/>
              </a:rPr>
              <a:t>기능 제한</a:t>
            </a:r>
            <a:endParaRPr lang="ko-KR" altLang="en-US" sz="3600" dirty="0">
              <a:solidFill>
                <a:srgbClr val="391C72"/>
              </a:solidFill>
              <a:latin typeface="휴먼둥근헤드라인" charset="0"/>
              <a:ea typeface="휴먼둥근헤드라인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5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2023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| </a:t>
            </a:r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4. 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프로젝트 수행 결과</a:t>
            </a:r>
            <a:endParaRPr lang="ko-KR" altLang="en-US" sz="1400" dirty="0">
              <a:solidFill>
                <a:srgbClr val="391C72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494A87-E6E6-4DBE-AD87-D3B076F1214D}"/>
              </a:ext>
            </a:extLst>
          </p:cNvPr>
          <p:cNvSpPr txBox="1"/>
          <p:nvPr/>
        </p:nvSpPr>
        <p:spPr>
          <a:xfrm>
            <a:off x="509684" y="928335"/>
            <a:ext cx="571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91C7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결과 시연 영상</a:t>
            </a:r>
            <a:endParaRPr lang="ko-KR" altLang="en-US" sz="3600" dirty="0">
              <a:solidFill>
                <a:srgbClr val="391C7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306FBD2-69E6-4194-8D4F-F8FAB0D1853F}"/>
              </a:ext>
            </a:extLst>
          </p:cNvPr>
          <p:cNvCxnSpPr>
            <a:cxnSpLocks/>
          </p:cNvCxnSpPr>
          <p:nvPr/>
        </p:nvCxnSpPr>
        <p:spPr>
          <a:xfrm>
            <a:off x="623559" y="1810685"/>
            <a:ext cx="1242188" cy="0"/>
          </a:xfrm>
          <a:prstGeom prst="line">
            <a:avLst/>
          </a:prstGeom>
          <a:ln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24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968117-DE8E-454C-AC4D-61E46551F42D}"/>
              </a:ext>
            </a:extLst>
          </p:cNvPr>
          <p:cNvSpPr/>
          <p:nvPr/>
        </p:nvSpPr>
        <p:spPr>
          <a:xfrm>
            <a:off x="623417" y="4279750"/>
            <a:ext cx="3960000" cy="1908000"/>
          </a:xfrm>
          <a:prstGeom prst="rect">
            <a:avLst/>
          </a:prstGeom>
          <a:solidFill>
            <a:srgbClr val="C4CFEC"/>
          </a:solidFill>
          <a:ln>
            <a:solidFill>
              <a:srgbClr val="6064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ko-KR" altLang="en-US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968117-DE8E-454C-AC4D-61E46551F42D}"/>
              </a:ext>
            </a:extLst>
          </p:cNvPr>
          <p:cNvSpPr/>
          <p:nvPr/>
        </p:nvSpPr>
        <p:spPr>
          <a:xfrm>
            <a:off x="620567" y="2080122"/>
            <a:ext cx="3960000" cy="1908000"/>
          </a:xfrm>
          <a:prstGeom prst="rect">
            <a:avLst/>
          </a:prstGeom>
          <a:solidFill>
            <a:srgbClr val="C4CFEC"/>
          </a:solidFill>
          <a:ln>
            <a:solidFill>
              <a:srgbClr val="6064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ko-KR" altLang="en-US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>
            <a:off x="618167" y="4285614"/>
            <a:ext cx="3962400" cy="1892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dirty="0">
                <a:latin typeface="한컴 윤고딕 230" charset="0"/>
                <a:ea typeface="한컴 윤고딕 230" charset="0"/>
              </a:rPr>
              <a:t>팀원 </a:t>
            </a:r>
            <a:r>
              <a:rPr lang="ko-KR" altLang="en-US" dirty="0" smtClean="0">
                <a:latin typeface="한컴 윤고딕 230" charset="0"/>
                <a:ea typeface="한컴 윤고딕 230" charset="0"/>
              </a:rPr>
              <a:t> 이 슬 아</a:t>
            </a:r>
            <a:endParaRPr lang="en-US" altLang="ko-KR" dirty="0" smtClean="0">
              <a:latin typeface="한컴 윤고딕 230" charset="0"/>
              <a:ea typeface="한컴 윤고딕 230" charset="0"/>
            </a:endParaRPr>
          </a:p>
          <a:p>
            <a:pPr marL="0" indent="0" latinLnBrk="0">
              <a:buFontTx/>
              <a:buNone/>
            </a:pPr>
            <a:endParaRPr lang="ko-KR" altLang="en-US" sz="1100" dirty="0">
              <a:latin typeface="한컴 윤고딕 230" charset="0"/>
              <a:ea typeface="한컴 윤고딕 230" charset="0"/>
            </a:endParaRPr>
          </a:p>
          <a:p>
            <a:pPr latinLnBrk="0"/>
            <a:r>
              <a:rPr lang="ko-KR" altLang="en-US" sz="1100" dirty="0">
                <a:latin typeface="한컴 윤고딕 230" charset="0"/>
                <a:ea typeface="한컴 윤고딕 230" charset="0"/>
              </a:rPr>
              <a:t>팀원 모두가 프로젝트의 협조적이었으며 각 </a:t>
            </a:r>
            <a:r>
              <a:rPr lang="ko-KR" altLang="en-US" sz="1100" dirty="0" smtClean="0">
                <a:latin typeface="한컴 윤고딕 230" charset="0"/>
                <a:ea typeface="한컴 윤고딕 230" charset="0"/>
              </a:rPr>
              <a:t>맡은 </a:t>
            </a:r>
            <a:r>
              <a:rPr lang="ko-KR" altLang="en-US" sz="1100" dirty="0">
                <a:latin typeface="한컴 윤고딕 230" charset="0"/>
                <a:ea typeface="한컴 윤고딕 230" charset="0"/>
              </a:rPr>
              <a:t>파트를 책임감을 느끼고 완성해 주었습니다</a:t>
            </a:r>
            <a:r>
              <a:rPr lang="en-US" altLang="ko-KR" sz="1100" dirty="0">
                <a:latin typeface="한컴 윤고딕 230" charset="0"/>
                <a:ea typeface="한컴 윤고딕 230" charset="0"/>
              </a:rPr>
              <a:t>.</a:t>
            </a:r>
          </a:p>
          <a:p>
            <a:pPr latinLnBrk="0"/>
            <a:r>
              <a:rPr lang="ko-KR" altLang="en-US" sz="1100" dirty="0">
                <a:latin typeface="한컴 윤고딕 230" charset="0"/>
                <a:ea typeface="한컴 윤고딕 230" charset="0"/>
              </a:rPr>
              <a:t>초반 이후 틀과 방향성이 정해진 후 전체 회의가 줄어 팀원 간에 </a:t>
            </a:r>
            <a:r>
              <a:rPr lang="ko-KR" altLang="en-US" sz="1100" dirty="0" err="1">
                <a:latin typeface="한컴 윤고딕 230" charset="0"/>
                <a:ea typeface="한컴 윤고딕 230" charset="0"/>
              </a:rPr>
              <a:t>진행도가</a:t>
            </a:r>
            <a:r>
              <a:rPr lang="ko-KR" altLang="en-US" sz="1100" dirty="0">
                <a:latin typeface="한컴 윤고딕 230" charset="0"/>
                <a:ea typeface="한컴 윤고딕 230" charset="0"/>
              </a:rPr>
              <a:t> 정확히 확인되지 않은 부분은 아쉬움이 남습니다</a:t>
            </a:r>
            <a:r>
              <a:rPr lang="en-US" altLang="ko-KR" sz="1100" dirty="0">
                <a:latin typeface="한컴 윤고딕 230" charset="0"/>
                <a:ea typeface="한컴 윤고딕 230" charset="0"/>
              </a:rPr>
              <a:t>.</a:t>
            </a:r>
          </a:p>
          <a:p>
            <a:pPr latinLnBrk="0"/>
            <a:endParaRPr lang="en-US" altLang="ko-KR" sz="1100" dirty="0">
              <a:latin typeface="한컴 윤고딕 230" charset="0"/>
              <a:ea typeface="한컴 윤고딕 230" charset="0"/>
            </a:endParaRPr>
          </a:p>
          <a:p>
            <a:pPr latinLnBrk="0"/>
            <a:r>
              <a:rPr lang="ko-KR" altLang="en-US" sz="1100" dirty="0">
                <a:latin typeface="한컴 윤고딕 230" charset="0"/>
                <a:ea typeface="한컴 윤고딕 230" charset="0"/>
              </a:rPr>
              <a:t>배우기 위해 모인 자리인 만큼 모든 내용을 완벽히 학습하고 뽐내기엔 </a:t>
            </a:r>
            <a:r>
              <a:rPr lang="en-US" altLang="ko-KR" sz="1100" dirty="0">
                <a:latin typeface="한컴 윤고딕 230" charset="0"/>
                <a:ea typeface="한컴 윤고딕 230" charset="0"/>
              </a:rPr>
              <a:t>2</a:t>
            </a:r>
            <a:r>
              <a:rPr lang="ko-KR" altLang="en-US" sz="1100" dirty="0">
                <a:latin typeface="한컴 윤고딕 230" charset="0"/>
                <a:ea typeface="한컴 윤고딕 230" charset="0"/>
              </a:rPr>
              <a:t>달이란 시간은 짧았지만</a:t>
            </a:r>
            <a:r>
              <a:rPr lang="en-US" altLang="ko-KR" sz="1100" dirty="0">
                <a:latin typeface="한컴 윤고딕 230" charset="0"/>
                <a:ea typeface="한컴 윤고딕 230" charset="0"/>
              </a:rPr>
              <a:t>, </a:t>
            </a:r>
            <a:r>
              <a:rPr lang="ko-KR" altLang="en-US" sz="1100" dirty="0">
                <a:latin typeface="한컴 윤고딕 230" charset="0"/>
                <a:ea typeface="한컴 윤고딕 230" charset="0"/>
              </a:rPr>
              <a:t>이를 기반으로 좋은 결과 있기를 빕니다</a:t>
            </a:r>
            <a:r>
              <a:rPr lang="en-US" altLang="ko-KR" sz="1100" dirty="0">
                <a:latin typeface="한컴 윤고딕 230" charset="0"/>
                <a:ea typeface="한컴 윤고딕 230" charset="0"/>
              </a:rPr>
              <a:t>. </a:t>
            </a:r>
            <a:r>
              <a:rPr lang="ko-KR" altLang="en-US" sz="1100" dirty="0">
                <a:latin typeface="한컴 윤고딕 230" charset="0"/>
                <a:ea typeface="한컴 윤고딕 230" charset="0"/>
              </a:rPr>
              <a:t>모두 수고하셨습니다</a:t>
            </a:r>
            <a:r>
              <a:rPr lang="en-US" altLang="ko-KR" sz="1100" dirty="0">
                <a:latin typeface="한컴 윤고딕 230" charset="0"/>
                <a:ea typeface="한컴 윤고딕 230" charset="0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3417" y="2083054"/>
            <a:ext cx="395715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한컴 윤고딕 230"/>
                <a:ea typeface="한컴 윤고딕 230"/>
              </a:rPr>
              <a:t>팀원 </a:t>
            </a:r>
            <a:r>
              <a:rPr lang="ko-KR" altLang="en-US" dirty="0" smtClean="0">
                <a:latin typeface="한컴 윤고딕 230"/>
                <a:ea typeface="한컴 윤고딕 230"/>
              </a:rPr>
              <a:t> 권 우 현</a:t>
            </a:r>
            <a:endParaRPr lang="ko-KR" altLang="en-US" dirty="0">
              <a:latin typeface="한컴 윤고딕 230"/>
              <a:ea typeface="한컴 윤고딕 230"/>
            </a:endParaRPr>
          </a:p>
          <a:p>
            <a:pPr lvl="0">
              <a:defRPr/>
            </a:pPr>
            <a:endParaRPr lang="ko-KR" altLang="en-US" sz="1100" dirty="0">
              <a:latin typeface="한컴 윤고딕 230"/>
              <a:ea typeface="한컴 윤고딕 230"/>
            </a:endParaRPr>
          </a:p>
          <a:p>
            <a:pPr lvl="0">
              <a:defRPr/>
            </a:pPr>
            <a:r>
              <a:rPr lang="ko-KR" altLang="en-US" sz="1000" dirty="0">
                <a:latin typeface="한컴 윤고딕 230"/>
                <a:ea typeface="한컴 윤고딕 230"/>
              </a:rPr>
              <a:t>팀원 모두 각자 맡은 바에 충분히 역할을 그 이상 해주었다고 생각합니다</a:t>
            </a:r>
            <a:r>
              <a:rPr lang="en-US" altLang="ko-KR" sz="1000" dirty="0">
                <a:latin typeface="한컴 윤고딕 230"/>
                <a:ea typeface="한컴 윤고딕 230"/>
              </a:rPr>
              <a:t>. </a:t>
            </a:r>
            <a:r>
              <a:rPr lang="ko-KR" altLang="en-US" sz="1000" dirty="0">
                <a:latin typeface="한컴 윤고딕 230"/>
                <a:ea typeface="한컴 윤고딕 230"/>
              </a:rPr>
              <a:t>소통이 조금 적었지만</a:t>
            </a:r>
            <a:r>
              <a:rPr lang="en-US" altLang="ko-KR" sz="1000" dirty="0">
                <a:latin typeface="한컴 윤고딕 230"/>
                <a:ea typeface="한컴 윤고딕 230"/>
              </a:rPr>
              <a:t>, </a:t>
            </a:r>
            <a:r>
              <a:rPr lang="ko-KR" altLang="en-US" sz="1000" dirty="0">
                <a:latin typeface="한컴 윤고딕 230"/>
                <a:ea typeface="한컴 윤고딕 230"/>
              </a:rPr>
              <a:t>개개인이 맡은 파트에 몰두해 소통이 쉽지 않았던 것 같습니다</a:t>
            </a:r>
            <a:r>
              <a:rPr lang="en-US" altLang="ko-KR" sz="1000" dirty="0">
                <a:latin typeface="한컴 윤고딕 230"/>
                <a:ea typeface="한컴 윤고딕 230"/>
              </a:rPr>
              <a:t>. </a:t>
            </a:r>
            <a:r>
              <a:rPr lang="ko-KR" altLang="en-US" sz="1000" dirty="0">
                <a:latin typeface="한컴 윤고딕 230"/>
                <a:ea typeface="한컴 윤고딕 230"/>
              </a:rPr>
              <a:t>저 역시 실제로 처음 접하는 </a:t>
            </a:r>
            <a:r>
              <a:rPr lang="en-US" altLang="ko-KR" sz="1000" dirty="0">
                <a:latin typeface="한컴 윤고딕 230"/>
                <a:ea typeface="한컴 윤고딕 230"/>
              </a:rPr>
              <a:t>API</a:t>
            </a:r>
            <a:r>
              <a:rPr lang="ko-KR" altLang="en-US" sz="1000" dirty="0">
                <a:latin typeface="한컴 윤고딕 230"/>
                <a:ea typeface="한컴 윤고딕 230"/>
              </a:rPr>
              <a:t>를 다루었고</a:t>
            </a:r>
            <a:r>
              <a:rPr lang="en-US" altLang="ko-KR" sz="1000" dirty="0">
                <a:latin typeface="한컴 윤고딕 230"/>
                <a:ea typeface="한컴 윤고딕 230"/>
              </a:rPr>
              <a:t>, </a:t>
            </a:r>
            <a:r>
              <a:rPr lang="ko-KR" altLang="en-US" sz="1000" dirty="0">
                <a:latin typeface="한컴 윤고딕 230"/>
                <a:ea typeface="한컴 윤고딕 230"/>
              </a:rPr>
              <a:t>그 외 어려운 점이 많았습니다</a:t>
            </a:r>
            <a:r>
              <a:rPr lang="en-US" altLang="ko-KR" sz="1000" dirty="0">
                <a:latin typeface="한컴 윤고딕 230"/>
                <a:ea typeface="한컴 윤고딕 230"/>
              </a:rPr>
              <a:t>. </a:t>
            </a:r>
            <a:r>
              <a:rPr lang="ko-KR" altLang="en-US" sz="1000" dirty="0">
                <a:latin typeface="한컴 윤고딕 230"/>
                <a:ea typeface="한컴 윤고딕 230"/>
              </a:rPr>
              <a:t>하지만 바쁜 와중에도 도와준 팀원들이 있었기에 좋은 결과를 낳았던 것 같습니다</a:t>
            </a:r>
            <a:r>
              <a:rPr lang="en-US" altLang="ko-KR" sz="1000" dirty="0">
                <a:latin typeface="한컴 윤고딕 230"/>
                <a:ea typeface="한컴 윤고딕 230"/>
              </a:rPr>
              <a:t>.</a:t>
            </a:r>
          </a:p>
          <a:p>
            <a:pPr lvl="0">
              <a:defRPr/>
            </a:pPr>
            <a:r>
              <a:rPr lang="ko-KR" altLang="en-US" sz="1000" dirty="0">
                <a:latin typeface="한컴 윤고딕 230"/>
                <a:ea typeface="한컴 윤고딕 230"/>
              </a:rPr>
              <a:t>다만 시간은 조금 부족해 </a:t>
            </a:r>
            <a:r>
              <a:rPr lang="ko-KR" altLang="en-US" sz="1000" dirty="0" err="1">
                <a:latin typeface="한컴 윤고딕 230"/>
                <a:ea typeface="한컴 윤고딕 230"/>
              </a:rPr>
              <a:t>스스로한테</a:t>
            </a:r>
            <a:r>
              <a:rPr lang="ko-KR" altLang="en-US" sz="1000" dirty="0">
                <a:latin typeface="한컴 윤고딕 230"/>
                <a:ea typeface="한컴 윤고딕 230"/>
              </a:rPr>
              <a:t> 느끼는 아쉬움이 남습니다</a:t>
            </a:r>
            <a:r>
              <a:rPr lang="en-US" altLang="ko-KR" sz="1000" dirty="0">
                <a:latin typeface="한컴 윤고딕 230"/>
                <a:ea typeface="한컴 윤고딕 230"/>
              </a:rPr>
              <a:t>.</a:t>
            </a:r>
          </a:p>
          <a:p>
            <a:pPr lvl="0">
              <a:defRPr/>
            </a:pPr>
            <a:r>
              <a:rPr lang="ko-KR" altLang="en-US" sz="1000" dirty="0">
                <a:latin typeface="한컴 윤고딕 230"/>
                <a:ea typeface="한컴 윤고딕 230"/>
              </a:rPr>
              <a:t>첫 프로젝트를 하면서 제가 맡은 파트에서 저에게 있어 약점이었던 </a:t>
            </a:r>
            <a:r>
              <a:rPr lang="en-US" altLang="ko-KR" sz="1000" dirty="0">
                <a:latin typeface="한컴 윤고딕 230"/>
                <a:ea typeface="한컴 윤고딕 230"/>
              </a:rPr>
              <a:t>API</a:t>
            </a:r>
            <a:r>
              <a:rPr lang="ko-KR" altLang="en-US" sz="1000" dirty="0">
                <a:latin typeface="한컴 윤고딕 230"/>
                <a:ea typeface="한컴 윤고딕 230"/>
              </a:rPr>
              <a:t>와 </a:t>
            </a:r>
            <a:r>
              <a:rPr lang="en-US" altLang="ko-KR" sz="1000" dirty="0">
                <a:latin typeface="한컴 윤고딕 230"/>
                <a:ea typeface="한컴 윤고딕 230"/>
              </a:rPr>
              <a:t>JSON </a:t>
            </a:r>
            <a:r>
              <a:rPr lang="ko-KR" altLang="en-US" sz="1000" dirty="0">
                <a:latin typeface="한컴 윤고딕 230"/>
                <a:ea typeface="한컴 윤고딕 230"/>
              </a:rPr>
              <a:t>구조에 대한 부분을 이번 기회를 통해 집중적으로 키울 수 있던 좋은 기회였습니다</a:t>
            </a:r>
            <a:r>
              <a:rPr lang="en-US" altLang="ko-KR" sz="1000" dirty="0">
                <a:latin typeface="한컴 윤고딕 230"/>
                <a:ea typeface="한컴 윤고딕 230"/>
              </a:rPr>
              <a:t>.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50CA08-B541-4134-80E3-886FC53DC7B2}"/>
              </a:ext>
            </a:extLst>
          </p:cNvPr>
          <p:cNvSpPr/>
          <p:nvPr/>
        </p:nvSpPr>
        <p:spPr>
          <a:xfrm>
            <a:off x="7611432" y="2083349"/>
            <a:ext cx="3960000" cy="1908000"/>
          </a:xfrm>
          <a:prstGeom prst="rect">
            <a:avLst/>
          </a:prstGeom>
          <a:solidFill>
            <a:srgbClr val="D9E0F3"/>
          </a:solidFill>
          <a:ln>
            <a:solidFill>
              <a:srgbClr val="6064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35410" y="2112279"/>
            <a:ext cx="3936021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한컴 윤고딕 230"/>
                <a:ea typeface="한컴 윤고딕 230"/>
              </a:rPr>
              <a:t>팀원 </a:t>
            </a:r>
            <a:r>
              <a:rPr lang="ko-KR" altLang="en-US" dirty="0" smtClean="0">
                <a:latin typeface="한컴 윤고딕 230"/>
                <a:ea typeface="한컴 윤고딕 230"/>
              </a:rPr>
              <a:t> 심   훈</a:t>
            </a:r>
            <a:endParaRPr lang="ko-KR" altLang="en-US" dirty="0">
              <a:latin typeface="한컴 윤고딕 230"/>
              <a:ea typeface="한컴 윤고딕 230"/>
            </a:endParaRPr>
          </a:p>
          <a:p>
            <a:pPr lvl="0">
              <a:defRPr/>
            </a:pPr>
            <a:endParaRPr lang="ko-KR" altLang="en-US" sz="1100" dirty="0">
              <a:latin typeface="한컴 윤고딕 230"/>
              <a:ea typeface="한컴 윤고딕 230"/>
            </a:endParaRPr>
          </a:p>
          <a:p>
            <a:pPr lvl="0">
              <a:defRPr/>
            </a:pPr>
            <a:r>
              <a:rPr lang="ko-KR" altLang="en-US" sz="1100" dirty="0">
                <a:latin typeface="한컴 윤고딕 230"/>
                <a:ea typeface="한컴 윤고딕 230"/>
              </a:rPr>
              <a:t>각자 맡은 역할에 최선을 다해 좋은 결과물을 얻었지만</a:t>
            </a:r>
          </a:p>
          <a:p>
            <a:pPr lvl="0">
              <a:defRPr/>
            </a:pPr>
            <a:r>
              <a:rPr lang="ko-KR" altLang="en-US" sz="1100" dirty="0">
                <a:latin typeface="한컴 윤고딕 230"/>
                <a:ea typeface="한컴 윤고딕 230"/>
              </a:rPr>
              <a:t>다소 </a:t>
            </a:r>
            <a:r>
              <a:rPr lang="ko-KR" altLang="en-US" sz="1100" dirty="0" err="1">
                <a:latin typeface="한컴 윤고딕 230"/>
                <a:ea typeface="한컴 윤고딕 230"/>
              </a:rPr>
              <a:t>진행도에</a:t>
            </a:r>
            <a:r>
              <a:rPr lang="ko-KR" altLang="en-US" sz="1100" dirty="0">
                <a:latin typeface="한컴 윤고딕 230"/>
                <a:ea typeface="한컴 윤고딕 230"/>
              </a:rPr>
              <a:t> 대한 소통이 부족하여 추가적인 기능들을 더 만들지 못한 것에 아쉬움이 있습니다</a:t>
            </a:r>
            <a:r>
              <a:rPr lang="en-US" altLang="ko-KR" sz="1100" dirty="0">
                <a:latin typeface="한컴 윤고딕 230"/>
                <a:ea typeface="한컴 윤고딕 230"/>
              </a:rPr>
              <a:t>.</a:t>
            </a:r>
          </a:p>
          <a:p>
            <a:pPr lvl="0">
              <a:defRPr/>
            </a:pPr>
            <a:endParaRPr lang="en-US" altLang="ko-KR" sz="1100" dirty="0">
              <a:latin typeface="한컴 윤고딕 230"/>
              <a:ea typeface="한컴 윤고딕 230"/>
            </a:endParaRPr>
          </a:p>
          <a:p>
            <a:pPr lvl="0">
              <a:defRPr/>
            </a:pPr>
            <a:r>
              <a:rPr lang="ko-KR" altLang="en-US" sz="1100" dirty="0">
                <a:latin typeface="한컴 윤고딕 230"/>
                <a:ea typeface="한컴 윤고딕 230"/>
              </a:rPr>
              <a:t>프로젝트를 하며 많은 경험과 지식을 쌓을 수 있어서 좋았고</a:t>
            </a:r>
          </a:p>
          <a:p>
            <a:pPr lvl="0">
              <a:defRPr/>
            </a:pPr>
            <a:r>
              <a:rPr lang="ko-KR" altLang="en-US" sz="1100" dirty="0">
                <a:latin typeface="한컴 윤고딕 230"/>
                <a:ea typeface="한컴 윤고딕 230"/>
              </a:rPr>
              <a:t>팀원 간의 소통을 더 활발히 하여 다양한 아이디어와 기능들을 구현할 수 있도록 다짐하였습니다</a:t>
            </a:r>
            <a:r>
              <a:rPr lang="en-US" altLang="ko-KR" sz="1100" dirty="0">
                <a:latin typeface="한컴 윤고딕 230"/>
                <a:ea typeface="한컴 윤고딕 230"/>
              </a:rPr>
              <a:t>.</a:t>
            </a:r>
            <a:r>
              <a:rPr lang="ko-KR" altLang="en-US" sz="1100" dirty="0">
                <a:latin typeface="한컴 윤고딕 230"/>
                <a:ea typeface="한컴 윤고딕 230"/>
              </a:rPr>
              <a:t/>
            </a:r>
            <a:br>
              <a:rPr lang="ko-KR" altLang="en-US" sz="1100" dirty="0">
                <a:latin typeface="한컴 윤고딕 230"/>
                <a:ea typeface="한컴 윤고딕 230"/>
              </a:rPr>
            </a:br>
            <a:endParaRPr lang="ko-KR" altLang="en-US" sz="1100" dirty="0">
              <a:latin typeface="한컴 윤고딕 230"/>
              <a:ea typeface="한컴 윤고딕 23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50CA08-B541-4134-80E3-886FC53DC7B2}"/>
              </a:ext>
            </a:extLst>
          </p:cNvPr>
          <p:cNvSpPr/>
          <p:nvPr/>
        </p:nvSpPr>
        <p:spPr>
          <a:xfrm>
            <a:off x="7611432" y="4279750"/>
            <a:ext cx="3960000" cy="1908000"/>
          </a:xfrm>
          <a:prstGeom prst="rect">
            <a:avLst/>
          </a:prstGeom>
          <a:solidFill>
            <a:srgbClr val="D9E0F3"/>
          </a:solidFill>
          <a:ln>
            <a:solidFill>
              <a:srgbClr val="6064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2023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| </a:t>
            </a:r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5. 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자체 평가 의견</a:t>
            </a:r>
            <a:endParaRPr lang="ko-KR" altLang="en-US" sz="1400" dirty="0">
              <a:solidFill>
                <a:srgbClr val="391C72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494A87-E6E6-4DBE-AD87-D3B076F1214D}"/>
              </a:ext>
            </a:extLst>
          </p:cNvPr>
          <p:cNvSpPr txBox="1"/>
          <p:nvPr/>
        </p:nvSpPr>
        <p:spPr>
          <a:xfrm>
            <a:off x="509684" y="928335"/>
            <a:ext cx="571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91C7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  <a:endParaRPr lang="ko-KR" altLang="en-US" sz="3600" dirty="0">
              <a:solidFill>
                <a:srgbClr val="391C7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06FBD2-69E6-4194-8D4F-F8FAB0D1853F}"/>
              </a:ext>
            </a:extLst>
          </p:cNvPr>
          <p:cNvCxnSpPr>
            <a:cxnSpLocks/>
          </p:cNvCxnSpPr>
          <p:nvPr/>
        </p:nvCxnSpPr>
        <p:spPr>
          <a:xfrm>
            <a:off x="623559" y="1810685"/>
            <a:ext cx="1242188" cy="0"/>
          </a:xfrm>
          <a:prstGeom prst="line">
            <a:avLst/>
          </a:prstGeom>
          <a:ln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869678" y="2083349"/>
            <a:ext cx="2452643" cy="4098743"/>
          </a:xfrm>
          <a:prstGeom prst="rect">
            <a:avLst/>
          </a:prstGeom>
          <a:solidFill>
            <a:srgbClr val="DBDBF5"/>
          </a:solidFill>
          <a:ln>
            <a:solidFill>
              <a:srgbClr val="6064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70630" y="2163022"/>
            <a:ext cx="14670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팀장 </a:t>
            </a:r>
            <a:r>
              <a:rPr lang="ko-KR" altLang="en-US" dirty="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곽 대 준</a:t>
            </a:r>
            <a:endParaRPr lang="en-US" altLang="ko-KR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endParaRPr lang="en-US" altLang="ko-KR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endParaRPr lang="en-US" altLang="ko-KR" sz="10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endParaRPr lang="en-US" altLang="ko-KR" sz="10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2BC80A-F52D-66D0-F6B6-D98255B5A22B}"/>
              </a:ext>
            </a:extLst>
          </p:cNvPr>
          <p:cNvSpPr txBox="1"/>
          <p:nvPr/>
        </p:nvSpPr>
        <p:spPr>
          <a:xfrm>
            <a:off x="5037094" y="2599049"/>
            <a:ext cx="213781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트러블 없이 마무리를</a:t>
            </a:r>
          </a:p>
          <a:p>
            <a:r>
              <a:rPr lang="ko-KR" altLang="en-US" sz="11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지었다는 것에서 만족스럽지만</a:t>
            </a:r>
          </a:p>
          <a:p>
            <a:r>
              <a:rPr lang="ko-KR" altLang="en-US" sz="11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시간 배분 및 </a:t>
            </a:r>
            <a:r>
              <a:rPr lang="ko-KR" altLang="en-US" sz="1100" dirty="0" err="1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역할분배가</a:t>
            </a:r>
            <a:r>
              <a:rPr lang="ko-KR" altLang="en-US" sz="11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부족했던 것 같아서 아쉬웠습니다</a:t>
            </a:r>
            <a:r>
              <a:rPr lang="en-US" altLang="ko-KR" sz="11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endParaRPr lang="en-US" altLang="ko-KR" sz="11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en-US" altLang="ko-KR" sz="11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1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차 </a:t>
            </a:r>
            <a:r>
              <a:rPr lang="ko-KR" altLang="en-US" sz="1100" dirty="0" err="1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완성본을</a:t>
            </a:r>
            <a:r>
              <a:rPr lang="ko-KR" altLang="en-US" sz="11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긴 기간 동안 만들면서 파트 분배 이후로는 소통이 줄었고 개발에 집중하느라 조화롭게 기능이나 페이지를 구현하는 데 어려움이 있었습니다</a:t>
            </a:r>
            <a:r>
              <a:rPr lang="en-US" altLang="ko-KR" sz="11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endParaRPr lang="en-US" altLang="ko-KR" sz="11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11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더 자주 회의 및 </a:t>
            </a:r>
            <a:r>
              <a:rPr lang="ko-KR" altLang="en-US" sz="1100" dirty="0" err="1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상황공유를</a:t>
            </a:r>
            <a:r>
              <a:rPr lang="ko-KR" altLang="en-US" sz="11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했다면 더 좋은 퀄리티가 나오지 않았을까 하는 생각이 듭니다</a:t>
            </a:r>
            <a:r>
              <a:rPr lang="en-US" altLang="ko-KR" sz="11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endParaRPr lang="en-US" altLang="ko-KR" sz="11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11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하지만 요청하면 책임감 있게 해주신 </a:t>
            </a:r>
            <a:r>
              <a:rPr lang="ko-KR" altLang="en-US" sz="1100" dirty="0" err="1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팀원분들</a:t>
            </a:r>
            <a:r>
              <a:rPr lang="ko-KR" altLang="en-US" sz="11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덕분에 완성할 수 있었으며 앞으로도 코딩에 관한 교류를 이어 나가면 좋을 것 같습니다</a:t>
            </a:r>
            <a:r>
              <a:rPr lang="en-US" altLang="ko-KR" sz="11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 </a:t>
            </a:r>
            <a:r>
              <a:rPr lang="ko-KR" altLang="en-US" sz="11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감사합니다</a:t>
            </a:r>
            <a:r>
              <a:rPr lang="en-US" altLang="ko-KR" sz="11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!</a:t>
            </a: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7610475" y="4285615"/>
            <a:ext cx="3962400" cy="17202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dirty="0">
                <a:latin typeface="한컴 윤고딕 230" charset="0"/>
                <a:ea typeface="한컴 윤고딕 230" charset="0"/>
              </a:rPr>
              <a:t>팀원 </a:t>
            </a:r>
            <a:r>
              <a:rPr lang="ko-KR" altLang="en-US" dirty="0" smtClean="0">
                <a:latin typeface="한컴 윤고딕 230" charset="0"/>
                <a:ea typeface="한컴 윤고딕 230" charset="0"/>
              </a:rPr>
              <a:t> 최 은 빈</a:t>
            </a:r>
            <a:endParaRPr lang="ko-KR" altLang="en-US" dirty="0">
              <a:latin typeface="한컴 윤고딕 230" charset="0"/>
              <a:ea typeface="한컴 윤고딕 230" charset="0"/>
            </a:endParaRPr>
          </a:p>
          <a:p>
            <a:pPr marL="0" indent="0" latinLnBrk="0">
              <a:buFontTx/>
              <a:buNone/>
            </a:pPr>
            <a:endParaRPr lang="ko-KR" altLang="en-US" sz="1100" dirty="0">
              <a:latin typeface="한컴 윤고딕 230" charset="0"/>
              <a:ea typeface="한컴 윤고딕 230" charset="0"/>
            </a:endParaRPr>
          </a:p>
          <a:p>
            <a:pPr latinLnBrk="0"/>
            <a:r>
              <a:rPr lang="ko-KR" altLang="en-US" sz="1100" dirty="0">
                <a:latin typeface="한컴 윤고딕 230" charset="0"/>
                <a:ea typeface="한컴 윤고딕 230" charset="0"/>
              </a:rPr>
              <a:t>학원 수업과 병행하며 프로젝트를 진행하다 보니 시간적 여유가 다소 부족한 상황에서 작업을 시작하게 되었고</a:t>
            </a:r>
            <a:r>
              <a:rPr lang="en-US" altLang="ko-KR" sz="1100" dirty="0">
                <a:latin typeface="한컴 윤고딕 230" charset="0"/>
                <a:ea typeface="한컴 윤고딕 230" charset="0"/>
              </a:rPr>
              <a:t>, </a:t>
            </a:r>
            <a:r>
              <a:rPr lang="ko-KR" altLang="en-US" sz="1100" dirty="0">
                <a:latin typeface="한컴 윤고딕 230" charset="0"/>
                <a:ea typeface="한컴 윤고딕 230" charset="0"/>
              </a:rPr>
              <a:t>결국 완성도에 대한 아쉬움이 남습니다</a:t>
            </a:r>
            <a:r>
              <a:rPr lang="en-US" altLang="ko-KR" sz="1100" dirty="0">
                <a:latin typeface="한컴 윤고딕 230" charset="0"/>
                <a:ea typeface="한컴 윤고딕 230" charset="0"/>
              </a:rPr>
              <a:t>.</a:t>
            </a:r>
          </a:p>
          <a:p>
            <a:pPr latinLnBrk="0"/>
            <a:endParaRPr lang="en-US" altLang="ko-KR" sz="1100" dirty="0">
              <a:latin typeface="한컴 윤고딕 230" charset="0"/>
              <a:ea typeface="한컴 윤고딕 230" charset="0"/>
            </a:endParaRPr>
          </a:p>
          <a:p>
            <a:pPr latinLnBrk="0"/>
            <a:r>
              <a:rPr lang="ko-KR" altLang="en-US" sz="1100" dirty="0">
                <a:latin typeface="한컴 윤고딕 230" charset="0"/>
                <a:ea typeface="한컴 윤고딕 230" charset="0"/>
              </a:rPr>
              <a:t>그러나 </a:t>
            </a:r>
            <a:r>
              <a:rPr lang="ko-KR" altLang="en-US" sz="1100" dirty="0" err="1">
                <a:latin typeface="한컴 윤고딕 230" charset="0"/>
                <a:ea typeface="한컴 윤고딕 230" charset="0"/>
              </a:rPr>
              <a:t>팀원분들</a:t>
            </a:r>
            <a:r>
              <a:rPr lang="ko-KR" altLang="en-US" sz="1100" dirty="0">
                <a:latin typeface="한컴 윤고딕 230" charset="0"/>
                <a:ea typeface="한컴 윤고딕 230" charset="0"/>
              </a:rPr>
              <a:t> 모두 맡은 바에 최선을 </a:t>
            </a:r>
            <a:r>
              <a:rPr lang="ko-KR" altLang="en-US" sz="1100" dirty="0" err="1">
                <a:latin typeface="한컴 윤고딕 230" charset="0"/>
                <a:ea typeface="한컴 윤고딕 230" charset="0"/>
              </a:rPr>
              <a:t>다해주셨고</a:t>
            </a:r>
            <a:r>
              <a:rPr lang="en-US" altLang="ko-KR" sz="1100" dirty="0">
                <a:latin typeface="한컴 윤고딕 230" charset="0"/>
                <a:ea typeface="한컴 윤고딕 230" charset="0"/>
              </a:rPr>
              <a:t>, </a:t>
            </a:r>
            <a:r>
              <a:rPr lang="ko-KR" altLang="en-US" sz="1100" dirty="0">
                <a:latin typeface="한컴 윤고딕 230" charset="0"/>
                <a:ea typeface="한컴 윤고딕 230" charset="0"/>
              </a:rPr>
              <a:t>작업을 진행하며 맞닥뜨린 문제들을 함께 고민하며 해결해 나가는 과정 또한 즐거웠습니다</a:t>
            </a:r>
            <a:r>
              <a:rPr lang="en-US" altLang="ko-KR" sz="1100" dirty="0">
                <a:latin typeface="한컴 윤고딕 230" charset="0"/>
                <a:ea typeface="한컴 윤고딕 230" charset="0"/>
              </a:rPr>
              <a:t>. </a:t>
            </a:r>
            <a:r>
              <a:rPr lang="ko-KR" altLang="en-US" sz="1100" dirty="0">
                <a:latin typeface="한컴 윤고딕 230" charset="0"/>
                <a:ea typeface="한컴 윤고딕 230" charset="0"/>
              </a:rPr>
              <a:t>다들 고생 많으셨고 감사했습니다</a:t>
            </a:r>
            <a:r>
              <a:rPr lang="en-US" altLang="ko-KR" sz="1100" dirty="0">
                <a:latin typeface="한컴 윤고딕 230" charset="0"/>
                <a:ea typeface="한컴 윤고딕 23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4119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2023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| </a:t>
            </a:r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1. 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프로젝트 개요</a:t>
            </a:r>
            <a:endParaRPr lang="ko-KR" altLang="en-US" sz="1400" dirty="0">
              <a:solidFill>
                <a:srgbClr val="391C72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2397A0D-830B-42D3-80BA-2E2ABC54B0D8}"/>
              </a:ext>
            </a:extLst>
          </p:cNvPr>
          <p:cNvSpPr txBox="1"/>
          <p:nvPr/>
        </p:nvSpPr>
        <p:spPr>
          <a:xfrm>
            <a:off x="550503" y="1976226"/>
            <a:ext cx="1110809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활용 장비 및 재료</a:t>
            </a:r>
            <a:endParaRPr lang="en-US" altLang="ko-KR" sz="2200" b="1" dirty="0" smtClean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endParaRPr lang="en-US" altLang="ko-KR" sz="2200" b="1" dirty="0" smtClean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프로젝트의 개발 환경은 </a:t>
            </a:r>
            <a:r>
              <a:rPr lang="en-US" altLang="ko-KR" dirty="0" err="1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Git</a:t>
            </a:r>
            <a:r>
              <a:rPr lang="ko-KR" altLang="en-US" dirty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을 활용하여 각자 맡은 부분을 공유하며 협력 </a:t>
            </a:r>
            <a:r>
              <a:rPr lang="ko-KR" altLang="en-US" dirty="0" smtClean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개발하기로 하였습니다</a:t>
            </a:r>
            <a:r>
              <a:rPr lang="en-US" altLang="ko-KR" dirty="0" smtClean="0">
                <a:solidFill>
                  <a:srgbClr val="818688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rgbClr val="818688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endParaRPr lang="en-US" altLang="ko-KR" dirty="0" smtClean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200" b="1" dirty="0" smtClean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기대효과</a:t>
            </a:r>
            <a:endParaRPr lang="en-US" altLang="ko-KR" sz="2200" b="1" dirty="0" smtClean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endParaRPr lang="en-US" altLang="ko-KR" sz="2200" b="1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기대 효과로는 크게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4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가지가 있습니다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개인 능력 향상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–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프로젝트를 통한 개인 기량과 기술의 향상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팀워크 강화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–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프로젝트를 통한 협력을 능력을 기름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프로젝트 경험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–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팀의 경험을 얻을 수 있으며 포트폴리오에 사용할 수 있음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지속적인 학습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프로젝트를 통해 배운 기술을 유지하고 발전시키는 데 기여하며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추가적인 기능을 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	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	       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개발하는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경험을 통해 개발 능력을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향상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494A87-E6E6-4DBE-AD87-D3B076F1214D}"/>
              </a:ext>
            </a:extLst>
          </p:cNvPr>
          <p:cNvSpPr txBox="1"/>
          <p:nvPr/>
        </p:nvSpPr>
        <p:spPr>
          <a:xfrm>
            <a:off x="509684" y="928335"/>
            <a:ext cx="571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91C7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  <a:endParaRPr lang="ko-KR" altLang="en-US" sz="3600" dirty="0">
              <a:solidFill>
                <a:srgbClr val="391C7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306FBD2-69E6-4194-8D4F-F8FAB0D1853F}"/>
              </a:ext>
            </a:extLst>
          </p:cNvPr>
          <p:cNvCxnSpPr>
            <a:cxnSpLocks/>
          </p:cNvCxnSpPr>
          <p:nvPr/>
        </p:nvCxnSpPr>
        <p:spPr>
          <a:xfrm>
            <a:off x="623559" y="1810685"/>
            <a:ext cx="1242188" cy="0"/>
          </a:xfrm>
          <a:prstGeom prst="line">
            <a:avLst/>
          </a:prstGeom>
          <a:ln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036" y="264930"/>
            <a:ext cx="6164108" cy="39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1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064B1"/>
            </a:gs>
            <a:gs pos="44000">
              <a:srgbClr val="391C7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099" y="-283137"/>
            <a:ext cx="4761905" cy="4761905"/>
          </a:xfrm>
          <a:prstGeom prst="rect">
            <a:avLst/>
          </a:prstGeom>
        </p:spPr>
      </p:pic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4BA5DA63-A71B-4B05-A560-3A5276F1F9C1}"/>
              </a:ext>
            </a:extLst>
          </p:cNvPr>
          <p:cNvSpPr/>
          <p:nvPr/>
        </p:nvSpPr>
        <p:spPr>
          <a:xfrm rot="19797344">
            <a:off x="5145575" y="112698"/>
            <a:ext cx="6103974" cy="2014312"/>
          </a:xfrm>
          <a:prstGeom prst="flowChartTerminator">
            <a:avLst/>
          </a:prstGeom>
          <a:gradFill flip="none" rotWithShape="1">
            <a:gsLst>
              <a:gs pos="0">
                <a:srgbClr val="391C72">
                  <a:shade val="30000"/>
                  <a:satMod val="115000"/>
                </a:srgbClr>
              </a:gs>
              <a:gs pos="50000">
                <a:srgbClr val="391C72">
                  <a:shade val="67500"/>
                  <a:satMod val="115000"/>
                </a:srgbClr>
              </a:gs>
              <a:gs pos="100000">
                <a:srgbClr val="391C7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8A36CDF2-8430-46BC-B244-FFCB45ADFCCC}"/>
              </a:ext>
            </a:extLst>
          </p:cNvPr>
          <p:cNvSpPr/>
          <p:nvPr/>
        </p:nvSpPr>
        <p:spPr>
          <a:xfrm rot="19797344">
            <a:off x="2957766" y="2997039"/>
            <a:ext cx="11499826" cy="3814135"/>
          </a:xfrm>
          <a:prstGeom prst="flowChartTerminator">
            <a:avLst/>
          </a:prstGeom>
          <a:gradFill flip="none" rotWithShape="1">
            <a:gsLst>
              <a:gs pos="0">
                <a:srgbClr val="391C72">
                  <a:shade val="30000"/>
                  <a:satMod val="115000"/>
                </a:srgbClr>
              </a:gs>
              <a:gs pos="50000">
                <a:srgbClr val="391C72">
                  <a:shade val="67500"/>
                  <a:satMod val="115000"/>
                </a:srgbClr>
              </a:gs>
              <a:gs pos="100000">
                <a:srgbClr val="391C7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6" y="264931"/>
            <a:ext cx="6803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2023 | </a:t>
            </a:r>
            <a:r>
              <a:rPr lang="ko-KR" altLang="en-US" sz="1400" dirty="0" err="1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블록체인</a:t>
            </a:r>
            <a:r>
              <a:rPr lang="ko-KR" altLang="en-US" sz="1400" dirty="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네트워크 보안을 적용한 </a:t>
            </a:r>
            <a:r>
              <a:rPr lang="en-US" altLang="ko-KR" sz="1400" dirty="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AI </a:t>
            </a:r>
            <a:r>
              <a:rPr lang="ko-KR" altLang="en-US" sz="1400" dirty="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서비스 기반 </a:t>
            </a:r>
            <a:r>
              <a:rPr lang="ko-KR" altLang="en-US" sz="1400" dirty="0" err="1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풀스택</a:t>
            </a:r>
            <a:r>
              <a:rPr lang="ko-KR" altLang="en-US" sz="1400" dirty="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개발자</a:t>
            </a:r>
            <a:endParaRPr lang="ko-KR" altLang="en-US" sz="1400" dirty="0">
              <a:solidFill>
                <a:schemeClr val="bg1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</a:t>
            </a:r>
            <a:r>
              <a:rPr lang="ko-KR" altLang="en-US" sz="1400" dirty="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팀</a:t>
            </a:r>
            <a:endParaRPr lang="ko-KR" altLang="en-US" sz="1400" dirty="0">
              <a:solidFill>
                <a:schemeClr val="bg1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2507D04-5488-455F-A453-0BD07B7A8FAA}"/>
              </a:ext>
            </a:extLst>
          </p:cNvPr>
          <p:cNvGrpSpPr/>
          <p:nvPr/>
        </p:nvGrpSpPr>
        <p:grpSpPr>
          <a:xfrm>
            <a:off x="7524926" y="5103255"/>
            <a:ext cx="4956037" cy="1403655"/>
            <a:chOff x="385948" y="4948989"/>
            <a:chExt cx="5136452" cy="1403655"/>
          </a:xfrm>
        </p:grpSpPr>
        <p:sp>
          <p:nvSpPr>
            <p:cNvPr id="19" name="액자 18">
              <a:extLst>
                <a:ext uri="{FF2B5EF4-FFF2-40B4-BE49-F238E27FC236}">
                  <a16:creationId xmlns:a16="http://schemas.microsoft.com/office/drawing/2014/main" id="{382C7CB1-6CD5-49E3-AAB0-D1800B39F609}"/>
                </a:ext>
              </a:extLst>
            </p:cNvPr>
            <p:cNvSpPr/>
            <p:nvPr/>
          </p:nvSpPr>
          <p:spPr>
            <a:xfrm>
              <a:off x="385948" y="4948989"/>
              <a:ext cx="4532562" cy="1403655"/>
            </a:xfrm>
            <a:prstGeom prst="frame">
              <a:avLst>
                <a:gd name="adj1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프로젝트  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팀      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팀원 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4E2A40-036C-4AF7-998C-53A8C616D548}"/>
                </a:ext>
              </a:extLst>
            </p:cNvPr>
            <p:cNvSpPr txBox="1"/>
            <p:nvPr/>
          </p:nvSpPr>
          <p:spPr>
            <a:xfrm>
              <a:off x="1609253" y="5192613"/>
              <a:ext cx="3913147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Team.gg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4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팀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40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곽대준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40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권우현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심 훈 이슬아 </a:t>
              </a:r>
              <a:r>
                <a:rPr lang="ko-KR" altLang="en-US" sz="140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최은빈</a:t>
              </a:r>
              <a:endPara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8B035C9-5DBD-47A4-93CC-022AE4F74618}"/>
              </a:ext>
            </a:extLst>
          </p:cNvPr>
          <p:cNvSpPr txBox="1"/>
          <p:nvPr/>
        </p:nvSpPr>
        <p:spPr>
          <a:xfrm>
            <a:off x="385947" y="2788431"/>
            <a:ext cx="9045436" cy="24929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0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Team.gg</a:t>
            </a:r>
          </a:p>
          <a:p>
            <a:pPr>
              <a:lnSpc>
                <a:spcPct val="130000"/>
              </a:lnSpc>
            </a:pPr>
            <a:r>
              <a:rPr lang="ko-KR" altLang="en-US" sz="4000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이상 </a:t>
            </a:r>
            <a:r>
              <a:rPr lang="en-US" altLang="ko-KR" sz="4000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</a:t>
            </a:r>
            <a:r>
              <a:rPr lang="ko-KR" altLang="en-US" sz="4000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팀의 발표를 마치겠습니다</a:t>
            </a:r>
            <a:r>
              <a:rPr lang="en-US" altLang="ko-KR" sz="4000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4000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감사합니다</a:t>
            </a:r>
            <a:r>
              <a:rPr lang="en-US" altLang="ko-KR" sz="4000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919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E0EAEE"/>
            </a:gs>
            <a:gs pos="90000">
              <a:srgbClr val="C4CFE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2023 | 2. 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프로젝트 구성 및 역할</a:t>
            </a:r>
            <a:endParaRPr lang="ko-KR" altLang="en-US" sz="1400" dirty="0">
              <a:solidFill>
                <a:srgbClr val="391C72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1A00DFA7-5F2D-4F32-A9FE-3D9E55BB5E3C}"/>
              </a:ext>
            </a:extLst>
          </p:cNvPr>
          <p:cNvSpPr/>
          <p:nvPr/>
        </p:nvSpPr>
        <p:spPr>
          <a:xfrm>
            <a:off x="396149" y="2248975"/>
            <a:ext cx="2370987" cy="23709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  <a:effectLst>
            <a:outerShdw blurRad="1397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18B69D-1D7B-465C-B9BB-0C63E3A86016}"/>
              </a:ext>
            </a:extLst>
          </p:cNvPr>
          <p:cNvSpPr txBox="1"/>
          <p:nvPr/>
        </p:nvSpPr>
        <p:spPr>
          <a:xfrm>
            <a:off x="385947" y="2589555"/>
            <a:ext cx="2386986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팀</a:t>
            </a:r>
            <a:r>
              <a:rPr lang="ko-KR" altLang="en-US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장</a:t>
            </a:r>
            <a:r>
              <a:rPr lang="ko-KR" altLang="en-US" dirty="0" smtClean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b="1" dirty="0" err="1" smtClean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곽대준</a:t>
            </a:r>
            <a:endParaRPr lang="en-US" altLang="ko-KR" b="1" dirty="0" smtClean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 smtClean="0">
              <a:solidFill>
                <a:prstClr val="white">
                  <a:lumMod val="50000"/>
                </a:prst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▪ </a:t>
            </a:r>
            <a:r>
              <a:rPr lang="ko-KR" altLang="en-US" sz="1400" dirty="0" err="1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검색창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웹상호작용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제작 </a:t>
            </a:r>
            <a:endParaRPr lang="en-US" altLang="ko-KR" sz="1400" dirty="0" smtClean="0">
              <a:solidFill>
                <a:prstClr val="white">
                  <a:lumMod val="50000"/>
                </a:prst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▪ 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홈페이지 및 헤더 </a:t>
            </a:r>
            <a:r>
              <a:rPr lang="en-US" altLang="ko-KR" sz="1400" dirty="0" err="1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ui</a:t>
            </a:r>
            <a:endParaRPr lang="en-US" altLang="ko-KR" sz="1400" dirty="0" smtClean="0">
              <a:solidFill>
                <a:prstClr val="white">
                  <a:lumMod val="50000"/>
                </a:prst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▪ 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프로젝트 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기본 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세팅</a:t>
            </a:r>
            <a:endParaRPr lang="en-US" altLang="ko-KR" sz="1400" dirty="0" smtClean="0">
              <a:solidFill>
                <a:prstClr val="white">
                  <a:lumMod val="50000"/>
                </a:prst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▪ </a:t>
            </a:r>
            <a:r>
              <a:rPr lang="en-US" altLang="ko-KR" sz="1400" dirty="0" err="1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Git</a:t>
            </a: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호스팅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A00DFA7-5F2D-4F32-A9FE-3D9E55BB5E3C}"/>
              </a:ext>
            </a:extLst>
          </p:cNvPr>
          <p:cNvSpPr/>
          <p:nvPr/>
        </p:nvSpPr>
        <p:spPr>
          <a:xfrm>
            <a:off x="4921098" y="2250772"/>
            <a:ext cx="2370987" cy="23709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  <a:effectLst>
            <a:outerShdw blurRad="1397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18B69D-1D7B-465C-B9BB-0C63E3A86016}"/>
              </a:ext>
            </a:extLst>
          </p:cNvPr>
          <p:cNvSpPr txBox="1"/>
          <p:nvPr/>
        </p:nvSpPr>
        <p:spPr>
          <a:xfrm>
            <a:off x="4910117" y="2589555"/>
            <a:ext cx="23869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팀원 </a:t>
            </a:r>
            <a:r>
              <a:rPr lang="ko-KR" altLang="en-US" b="1" dirty="0" smtClean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심 훈</a:t>
            </a:r>
            <a:endParaRPr lang="en-US" altLang="ko-KR" b="1" dirty="0" smtClean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500" dirty="0" smtClean="0">
              <a:solidFill>
                <a:prstClr val="white">
                  <a:lumMod val="50000"/>
                </a:prst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▪ 회원가입 </a:t>
            </a: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로그인 제작</a:t>
            </a:r>
            <a:endParaRPr lang="en-US" altLang="ko-KR" sz="1400" dirty="0" smtClean="0">
              <a:solidFill>
                <a:prstClr val="white">
                  <a:lumMod val="50000"/>
                </a:prst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▪ 회원가입 </a:t>
            </a: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로그인 </a:t>
            </a:r>
            <a:r>
              <a:rPr lang="en-US" altLang="ko-KR" sz="1400" dirty="0" err="1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ui</a:t>
            </a:r>
            <a:endParaRPr lang="en-US" altLang="ko-KR" sz="1400" dirty="0" smtClean="0">
              <a:solidFill>
                <a:prstClr val="white">
                  <a:lumMod val="50000"/>
                </a:prst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A00DFA7-5F2D-4F32-A9FE-3D9E55BB5E3C}"/>
              </a:ext>
            </a:extLst>
          </p:cNvPr>
          <p:cNvSpPr/>
          <p:nvPr/>
        </p:nvSpPr>
        <p:spPr>
          <a:xfrm>
            <a:off x="9435066" y="2248740"/>
            <a:ext cx="2370987" cy="23709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  <a:effectLst>
            <a:outerShdw blurRad="1397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18B69D-1D7B-465C-B9BB-0C63E3A86016}"/>
              </a:ext>
            </a:extLst>
          </p:cNvPr>
          <p:cNvSpPr txBox="1"/>
          <p:nvPr/>
        </p:nvSpPr>
        <p:spPr>
          <a:xfrm>
            <a:off x="9419067" y="2591473"/>
            <a:ext cx="23869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팀원 </a:t>
            </a:r>
            <a:r>
              <a:rPr lang="ko-KR" altLang="en-US" b="1" dirty="0" err="1" smtClean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최은빈</a:t>
            </a:r>
            <a:endParaRPr lang="en-US" altLang="ko-KR" b="1" dirty="0" smtClean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500" dirty="0" smtClean="0">
              <a:solidFill>
                <a:prstClr val="white">
                  <a:lumMod val="50000"/>
                </a:prst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500" dirty="0">
              <a:solidFill>
                <a:prstClr val="white">
                  <a:lumMod val="50000"/>
                </a:prst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rgbClr val="FFFFFF">
                    <a:lumMod val="50000"/>
                  </a:srgbClr>
                </a:solidFill>
                <a:latin typeface="한컴 윤고딕 230" charset="0"/>
                <a:ea typeface="한컴 윤고딕 230" charset="0"/>
              </a:rPr>
              <a:t>▪ 게시판 </a:t>
            </a:r>
            <a:r>
              <a:rPr lang="en-US" altLang="ko-KR" sz="1400" dirty="0" smtClean="0">
                <a:solidFill>
                  <a:srgbClr val="FFFFFF">
                    <a:lumMod val="50000"/>
                  </a:srgbClr>
                </a:solidFill>
                <a:latin typeface="한컴 윤고딕 230" charset="0"/>
                <a:ea typeface="한컴 윤고딕 230" charset="0"/>
              </a:rPr>
              <a:t>/</a:t>
            </a:r>
            <a:r>
              <a:rPr lang="ko-KR" altLang="en-US" sz="1400" dirty="0" smtClean="0">
                <a:solidFill>
                  <a:srgbClr val="FFFFFF">
                    <a:lumMod val="50000"/>
                  </a:srgbClr>
                </a:solidFill>
                <a:latin typeface="한컴 윤고딕 230" charset="0"/>
                <a:ea typeface="한컴 윤고딕 230" charset="0"/>
              </a:rPr>
              <a:t> </a:t>
            </a:r>
            <a:r>
              <a:rPr lang="ko-KR" altLang="en-US" sz="1400" dirty="0">
                <a:solidFill>
                  <a:srgbClr val="FFFFFF">
                    <a:lumMod val="50000"/>
                  </a:srgbClr>
                </a:solidFill>
                <a:latin typeface="한컴 윤고딕 230" charset="0"/>
                <a:ea typeface="한컴 윤고딕 230" charset="0"/>
              </a:rPr>
              <a:t>댓글 제작</a:t>
            </a:r>
          </a:p>
          <a:p>
            <a:pPr algn="ctr" latinLnBrk="0">
              <a:lnSpc>
                <a:spcPct val="150000"/>
              </a:lnSpc>
            </a:pPr>
            <a:r>
              <a:rPr lang="ko-KR" altLang="en-US" sz="1400" dirty="0">
                <a:solidFill>
                  <a:srgbClr val="FFFFFF">
                    <a:lumMod val="50000"/>
                  </a:srgbClr>
                </a:solidFill>
                <a:latin typeface="한컴 윤고딕 230" charset="0"/>
                <a:ea typeface="한컴 윤고딕 230" charset="0"/>
              </a:rPr>
              <a:t>▪ </a:t>
            </a:r>
            <a:r>
              <a:rPr lang="ko-KR" altLang="en-US" sz="1400" dirty="0" smtClean="0">
                <a:solidFill>
                  <a:srgbClr val="FFFFFF">
                    <a:lumMod val="50000"/>
                  </a:srgbClr>
                </a:solidFill>
                <a:latin typeface="한컴 윤고딕 230" charset="0"/>
                <a:ea typeface="한컴 윤고딕 230" charset="0"/>
              </a:rPr>
              <a:t>게시판 </a:t>
            </a:r>
            <a:r>
              <a:rPr lang="en-US" altLang="ko-KR" sz="1400" dirty="0" smtClean="0">
                <a:solidFill>
                  <a:srgbClr val="FFFFFF">
                    <a:lumMod val="50000"/>
                  </a:srgbClr>
                </a:solidFill>
                <a:latin typeface="한컴 윤고딕 230" charset="0"/>
                <a:ea typeface="한컴 윤고딕 230" charset="0"/>
              </a:rPr>
              <a:t>/</a:t>
            </a:r>
            <a:r>
              <a:rPr lang="ko-KR" altLang="en-US" sz="1400" dirty="0" smtClean="0">
                <a:solidFill>
                  <a:srgbClr val="FFFFFF">
                    <a:lumMod val="50000"/>
                  </a:srgbClr>
                </a:solidFill>
                <a:latin typeface="한컴 윤고딕 230" charset="0"/>
                <a:ea typeface="한컴 윤고딕 230" charset="0"/>
              </a:rPr>
              <a:t> </a:t>
            </a:r>
            <a:r>
              <a:rPr lang="ko-KR" altLang="en-US" sz="1400" dirty="0">
                <a:solidFill>
                  <a:srgbClr val="FFFFFF">
                    <a:lumMod val="50000"/>
                  </a:srgbClr>
                </a:solidFill>
                <a:latin typeface="한컴 윤고딕 230" charset="0"/>
                <a:ea typeface="한컴 윤고딕 230" charset="0"/>
              </a:rPr>
              <a:t>헤더 </a:t>
            </a:r>
            <a:r>
              <a:rPr lang="ko-KR" altLang="en-US" sz="1400" dirty="0" err="1">
                <a:solidFill>
                  <a:srgbClr val="FFFFFF">
                    <a:lumMod val="50000"/>
                  </a:srgbClr>
                </a:solidFill>
                <a:latin typeface="한컴 윤고딕 230" charset="0"/>
                <a:ea typeface="한컴 윤고딕 230" charset="0"/>
              </a:rPr>
              <a:t>ui</a:t>
            </a:r>
            <a:endParaRPr lang="ko-KR" altLang="en-US" sz="1400" dirty="0">
              <a:solidFill>
                <a:srgbClr val="FFFFFF">
                  <a:lumMod val="50000"/>
                </a:srgbClr>
              </a:solidFill>
              <a:latin typeface="한컴 윤고딕 230" charset="0"/>
              <a:ea typeface="한컴 윤고딕 23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494A87-E6E6-4DBE-AD87-D3B076F1214D}"/>
              </a:ext>
            </a:extLst>
          </p:cNvPr>
          <p:cNvSpPr txBox="1"/>
          <p:nvPr/>
        </p:nvSpPr>
        <p:spPr>
          <a:xfrm>
            <a:off x="509684" y="928335"/>
            <a:ext cx="571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91C7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</a:t>
            </a:r>
            <a:r>
              <a:rPr lang="ko-KR" altLang="en-US" sz="3600" dirty="0" smtClean="0">
                <a:solidFill>
                  <a:srgbClr val="391C7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팀 팀원 소개</a:t>
            </a:r>
            <a:endParaRPr lang="ko-KR" altLang="en-US" sz="3600" dirty="0">
              <a:solidFill>
                <a:srgbClr val="391C7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06FBD2-69E6-4194-8D4F-F8FAB0D1853F}"/>
              </a:ext>
            </a:extLst>
          </p:cNvPr>
          <p:cNvCxnSpPr>
            <a:cxnSpLocks/>
          </p:cNvCxnSpPr>
          <p:nvPr/>
        </p:nvCxnSpPr>
        <p:spPr>
          <a:xfrm>
            <a:off x="623559" y="1810685"/>
            <a:ext cx="1242188" cy="0"/>
          </a:xfrm>
          <a:prstGeom prst="line">
            <a:avLst/>
          </a:prstGeom>
          <a:ln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1A00DFA7-5F2D-4F32-A9FE-3D9E55BB5E3C}"/>
              </a:ext>
            </a:extLst>
          </p:cNvPr>
          <p:cNvSpPr/>
          <p:nvPr/>
        </p:nvSpPr>
        <p:spPr>
          <a:xfrm>
            <a:off x="7178082" y="3767949"/>
            <a:ext cx="2370987" cy="23709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  <a:effectLst>
            <a:outerShdw blurRad="1397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18B69D-1D7B-465C-B9BB-0C63E3A86016}"/>
              </a:ext>
            </a:extLst>
          </p:cNvPr>
          <p:cNvSpPr txBox="1"/>
          <p:nvPr/>
        </p:nvSpPr>
        <p:spPr>
          <a:xfrm>
            <a:off x="7167880" y="4108529"/>
            <a:ext cx="2386986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팀원 </a:t>
            </a:r>
            <a:r>
              <a:rPr lang="ko-KR" altLang="en-US" b="1" dirty="0" smtClean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이슬아</a:t>
            </a:r>
            <a:endParaRPr lang="en-US" altLang="ko-KR" b="1" dirty="0" smtClean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 smtClean="0">
              <a:solidFill>
                <a:prstClr val="white">
                  <a:lumMod val="50000"/>
                </a:prst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▪  </a:t>
            </a: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Notion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제작 및 관리 </a:t>
            </a:r>
            <a:endParaRPr lang="en-US" altLang="ko-KR" sz="1400" dirty="0" smtClean="0">
              <a:solidFill>
                <a:prstClr val="white">
                  <a:lumMod val="50000"/>
                </a:prst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▪ </a:t>
            </a: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DB 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제작 총괄</a:t>
            </a:r>
            <a:endParaRPr lang="en-US" altLang="ko-KR" sz="1400" dirty="0" smtClean="0">
              <a:solidFill>
                <a:prstClr val="white">
                  <a:lumMod val="50000"/>
                </a:prst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▪ 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디자인 구성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A00DFA7-5F2D-4F32-A9FE-3D9E55BB5E3C}"/>
              </a:ext>
            </a:extLst>
          </p:cNvPr>
          <p:cNvSpPr/>
          <p:nvPr/>
        </p:nvSpPr>
        <p:spPr>
          <a:xfrm>
            <a:off x="2637134" y="3770134"/>
            <a:ext cx="2370987" cy="23709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  <a:effectLst>
            <a:outerShdw blurRad="1397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18B69D-1D7B-465C-B9BB-0C63E3A86016}"/>
              </a:ext>
            </a:extLst>
          </p:cNvPr>
          <p:cNvSpPr txBox="1"/>
          <p:nvPr/>
        </p:nvSpPr>
        <p:spPr>
          <a:xfrm>
            <a:off x="2626932" y="4110714"/>
            <a:ext cx="2386986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팀원 </a:t>
            </a:r>
            <a:r>
              <a:rPr lang="ko-KR" altLang="en-US" b="1" dirty="0" err="1" smtClean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권우현</a:t>
            </a:r>
            <a:endParaRPr lang="en-US" altLang="ko-KR" b="1" dirty="0" smtClean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 smtClean="0">
              <a:solidFill>
                <a:prstClr val="white">
                  <a:lumMod val="50000"/>
                </a:prst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▪ 검색 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페이지 제작 및 관리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▪ 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예외에 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대한 페이지 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처리</a:t>
            </a:r>
            <a:endParaRPr lang="en-US" altLang="ko-KR" sz="1400" dirty="0" smtClean="0">
              <a:solidFill>
                <a:prstClr val="white">
                  <a:lumMod val="50000"/>
                </a:prst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▪ 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API 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데이터망 구축</a:t>
            </a:r>
          </a:p>
          <a:p>
            <a:pPr algn="ctr">
              <a:lnSpc>
                <a:spcPct val="150000"/>
              </a:lnSpc>
            </a:pPr>
            <a:endParaRPr lang="en-US" altLang="ko-KR" sz="1400" dirty="0" smtClean="0">
              <a:solidFill>
                <a:prstClr val="white">
                  <a:lumMod val="50000"/>
                </a:prst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84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2023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| </a:t>
            </a:r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3. 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프로젝트 수행 절차 및 방법</a:t>
            </a:r>
            <a:endParaRPr lang="ko-KR" altLang="en-US" sz="1400" dirty="0">
              <a:solidFill>
                <a:srgbClr val="391C72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494A87-E6E6-4DBE-AD87-D3B076F1214D}"/>
              </a:ext>
            </a:extLst>
          </p:cNvPr>
          <p:cNvSpPr txBox="1"/>
          <p:nvPr/>
        </p:nvSpPr>
        <p:spPr>
          <a:xfrm>
            <a:off x="509684" y="928335"/>
            <a:ext cx="9953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391C7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개요</a:t>
            </a:r>
            <a:endParaRPr lang="ko-KR" altLang="en-US" sz="3600" dirty="0">
              <a:solidFill>
                <a:srgbClr val="391C7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306FBD2-69E6-4194-8D4F-F8FAB0D1853F}"/>
              </a:ext>
            </a:extLst>
          </p:cNvPr>
          <p:cNvCxnSpPr>
            <a:cxnSpLocks/>
          </p:cNvCxnSpPr>
          <p:nvPr/>
        </p:nvCxnSpPr>
        <p:spPr>
          <a:xfrm>
            <a:off x="623559" y="1810685"/>
            <a:ext cx="1242188" cy="0"/>
          </a:xfrm>
          <a:prstGeom prst="line">
            <a:avLst/>
          </a:prstGeom>
          <a:ln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993548"/>
              </p:ext>
            </p:extLst>
          </p:nvPr>
        </p:nvGraphicFramePr>
        <p:xfrm>
          <a:off x="623384" y="2488039"/>
          <a:ext cx="10945231" cy="327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9593">
                  <a:extLst>
                    <a:ext uri="{9D8B030D-6E8A-4147-A177-3AD203B41FA5}">
                      <a16:colId xmlns:a16="http://schemas.microsoft.com/office/drawing/2014/main" val="3267143297"/>
                    </a:ext>
                  </a:extLst>
                </a:gridCol>
                <a:gridCol w="851807">
                  <a:extLst>
                    <a:ext uri="{9D8B030D-6E8A-4147-A177-3AD203B41FA5}">
                      <a16:colId xmlns:a16="http://schemas.microsoft.com/office/drawing/2014/main" val="2571155522"/>
                    </a:ext>
                  </a:extLst>
                </a:gridCol>
                <a:gridCol w="851807">
                  <a:extLst>
                    <a:ext uri="{9D8B030D-6E8A-4147-A177-3AD203B41FA5}">
                      <a16:colId xmlns:a16="http://schemas.microsoft.com/office/drawing/2014/main" val="4087251944"/>
                    </a:ext>
                  </a:extLst>
                </a:gridCol>
                <a:gridCol w="851807">
                  <a:extLst>
                    <a:ext uri="{9D8B030D-6E8A-4147-A177-3AD203B41FA5}">
                      <a16:colId xmlns:a16="http://schemas.microsoft.com/office/drawing/2014/main" val="3169656348"/>
                    </a:ext>
                  </a:extLst>
                </a:gridCol>
                <a:gridCol w="851807">
                  <a:extLst>
                    <a:ext uri="{9D8B030D-6E8A-4147-A177-3AD203B41FA5}">
                      <a16:colId xmlns:a16="http://schemas.microsoft.com/office/drawing/2014/main" val="803072332"/>
                    </a:ext>
                  </a:extLst>
                </a:gridCol>
                <a:gridCol w="851807">
                  <a:extLst>
                    <a:ext uri="{9D8B030D-6E8A-4147-A177-3AD203B41FA5}">
                      <a16:colId xmlns:a16="http://schemas.microsoft.com/office/drawing/2014/main" val="2686046257"/>
                    </a:ext>
                  </a:extLst>
                </a:gridCol>
                <a:gridCol w="851807">
                  <a:extLst>
                    <a:ext uri="{9D8B030D-6E8A-4147-A177-3AD203B41FA5}">
                      <a16:colId xmlns:a16="http://schemas.microsoft.com/office/drawing/2014/main" val="882223990"/>
                    </a:ext>
                  </a:extLst>
                </a:gridCol>
                <a:gridCol w="851807">
                  <a:extLst>
                    <a:ext uri="{9D8B030D-6E8A-4147-A177-3AD203B41FA5}">
                      <a16:colId xmlns:a16="http://schemas.microsoft.com/office/drawing/2014/main" val="1946924530"/>
                    </a:ext>
                  </a:extLst>
                </a:gridCol>
                <a:gridCol w="851807">
                  <a:extLst>
                    <a:ext uri="{9D8B030D-6E8A-4147-A177-3AD203B41FA5}">
                      <a16:colId xmlns:a16="http://schemas.microsoft.com/office/drawing/2014/main" val="1028676299"/>
                    </a:ext>
                  </a:extLst>
                </a:gridCol>
                <a:gridCol w="851807">
                  <a:extLst>
                    <a:ext uri="{9D8B030D-6E8A-4147-A177-3AD203B41FA5}">
                      <a16:colId xmlns:a16="http://schemas.microsoft.com/office/drawing/2014/main" val="630932670"/>
                    </a:ext>
                  </a:extLst>
                </a:gridCol>
                <a:gridCol w="1559375">
                  <a:extLst>
                    <a:ext uri="{9D8B030D-6E8A-4147-A177-3AD203B41FA5}">
                      <a16:colId xmlns:a16="http://schemas.microsoft.com/office/drawing/2014/main" val="3979796667"/>
                    </a:ext>
                  </a:extLst>
                </a:gridCol>
              </a:tblGrid>
              <a:tr h="3638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구   분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1C7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1C7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1C7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1C7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비   고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1C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906448"/>
                  </a:ext>
                </a:extLst>
              </a:tr>
              <a:tr h="3638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째주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4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째주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4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째주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4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째주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4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째주</a:t>
                      </a:r>
                      <a:endParaRPr lang="ko-KR" altLang="en-US" sz="1200" dirty="0" smtClean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4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째주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4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째주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4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째주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4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째주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4B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74227"/>
                  </a:ext>
                </a:extLst>
              </a:tr>
              <a:tr h="363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프로젝트 계획</a:t>
                      </a:r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F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전적검색사이트</a:t>
                      </a:r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913053"/>
                  </a:ext>
                </a:extLst>
              </a:tr>
              <a:tr h="363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프로젝트 분석 및 조사</a:t>
                      </a:r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F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OP.GG</a:t>
                      </a:r>
                      <a:r>
                        <a:rPr lang="ko-KR" altLang="en-US" sz="1200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 참고</a:t>
                      </a:r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53475"/>
                  </a:ext>
                </a:extLst>
              </a:tr>
              <a:tr h="363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시스템 설계</a:t>
                      </a:r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F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824014"/>
                  </a:ext>
                </a:extLst>
              </a:tr>
              <a:tr h="363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시스템 구현</a:t>
                      </a:r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F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9</a:t>
                      </a:r>
                      <a:r>
                        <a:rPr lang="ko-KR" altLang="en-US" sz="120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월 </a:t>
                      </a:r>
                      <a:r>
                        <a:rPr lang="en-US" altLang="ko-KR" sz="120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4</a:t>
                      </a:r>
                      <a:r>
                        <a:rPr lang="ko-KR" altLang="en-US" sz="1200" dirty="0" err="1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째주</a:t>
                      </a:r>
                      <a:r>
                        <a:rPr lang="ko-KR" altLang="en-US" sz="120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차 마감</a:t>
                      </a:r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3363102"/>
                  </a:ext>
                </a:extLst>
              </a:tr>
              <a:tr h="363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보완 및 기능 추가</a:t>
                      </a:r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F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10</a:t>
                      </a:r>
                      <a:r>
                        <a:rPr lang="ko-KR" altLang="en-US" sz="120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월 </a:t>
                      </a:r>
                      <a:r>
                        <a:rPr lang="en-US" altLang="ko-KR" sz="120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1</a:t>
                      </a:r>
                      <a:r>
                        <a:rPr lang="ko-KR" altLang="en-US" sz="1200" dirty="0" err="1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째주</a:t>
                      </a:r>
                      <a:r>
                        <a:rPr lang="ko-KR" altLang="en-US" sz="120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차 병합</a:t>
                      </a:r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012612"/>
                  </a:ext>
                </a:extLst>
              </a:tr>
              <a:tr h="363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최적화 작업</a:t>
                      </a:r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F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최종 병합</a:t>
                      </a:r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091998"/>
                  </a:ext>
                </a:extLst>
              </a:tr>
              <a:tr h="363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마무리</a:t>
                      </a:r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F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css</a:t>
                      </a:r>
                      <a:r>
                        <a:rPr lang="en-US" altLang="ko-KR" sz="1200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통일</a:t>
                      </a:r>
                      <a:endParaRPr lang="ko-KR" altLang="en-US" sz="12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62785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344884" y="3681263"/>
            <a:ext cx="1704429" cy="163286"/>
          </a:xfrm>
          <a:prstGeom prst="rect">
            <a:avLst/>
          </a:prstGeom>
          <a:solidFill>
            <a:srgbClr val="606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343569" y="3320796"/>
            <a:ext cx="853529" cy="163286"/>
          </a:xfrm>
          <a:prstGeom prst="rect">
            <a:avLst/>
          </a:prstGeom>
          <a:solidFill>
            <a:srgbClr val="606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193923" y="4043919"/>
            <a:ext cx="853529" cy="163286"/>
          </a:xfrm>
          <a:prstGeom prst="rect">
            <a:avLst/>
          </a:prstGeom>
          <a:solidFill>
            <a:srgbClr val="606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3193923" y="4406575"/>
            <a:ext cx="1704429" cy="163286"/>
          </a:xfrm>
          <a:prstGeom prst="rect">
            <a:avLst/>
          </a:prstGeom>
          <a:solidFill>
            <a:srgbClr val="606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901527" y="4406575"/>
            <a:ext cx="1704429" cy="163286"/>
          </a:xfrm>
          <a:prstGeom prst="rect">
            <a:avLst/>
          </a:prstGeom>
          <a:solidFill>
            <a:srgbClr val="606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602781" y="4406575"/>
            <a:ext cx="853529" cy="163286"/>
          </a:xfrm>
          <a:prstGeom prst="rect">
            <a:avLst/>
          </a:prstGeom>
          <a:solidFill>
            <a:srgbClr val="606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5750566" y="4772339"/>
            <a:ext cx="1704429" cy="163286"/>
          </a:xfrm>
          <a:prstGeom prst="rect">
            <a:avLst/>
          </a:prstGeom>
          <a:solidFill>
            <a:srgbClr val="606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454995" y="4772339"/>
            <a:ext cx="1704429" cy="163286"/>
          </a:xfrm>
          <a:prstGeom prst="rect">
            <a:avLst/>
          </a:prstGeom>
          <a:solidFill>
            <a:srgbClr val="606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307209" y="5138103"/>
            <a:ext cx="1704429" cy="163286"/>
          </a:xfrm>
          <a:prstGeom prst="rect">
            <a:avLst/>
          </a:prstGeom>
          <a:solidFill>
            <a:srgbClr val="606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158109" y="5504774"/>
            <a:ext cx="853529" cy="163286"/>
          </a:xfrm>
          <a:prstGeom prst="rect">
            <a:avLst/>
          </a:prstGeom>
          <a:solidFill>
            <a:srgbClr val="606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34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2023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| </a:t>
            </a:r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4. </a:t>
            </a:r>
            <a:r>
              <a:rPr lang="ko-KR" altLang="en-US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프로젝트 수행 결과</a:t>
            </a:r>
            <a:endParaRPr lang="ko-KR" altLang="en-US" sz="1400" dirty="0">
              <a:solidFill>
                <a:srgbClr val="391C72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74107" y="1733986"/>
            <a:ext cx="11058387" cy="3899253"/>
            <a:chOff x="447814" y="1939255"/>
            <a:chExt cx="11058387" cy="3899253"/>
          </a:xfrm>
        </p:grpSpPr>
        <p:pic>
          <p:nvPicPr>
            <p:cNvPr id="15" name="그림 14" descr="검색창 언더바">
              <a:extLst>
                <a:ext uri="{FF2B5EF4-FFF2-40B4-BE49-F238E27FC236}">
                  <a16:creationId xmlns:a16="http://schemas.microsoft.com/office/drawing/2014/main" id="{1BB1FD95-DAE0-EC74-B490-891397273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814" y="1939255"/>
              <a:ext cx="5332936" cy="3899253"/>
            </a:xfrm>
            <a:prstGeom prst="rect">
              <a:avLst/>
            </a:prstGeom>
          </p:spPr>
        </p:pic>
        <p:pic>
          <p:nvPicPr>
            <p:cNvPr id="16" name="그림 15" descr="결과화면">
              <a:extLst>
                <a:ext uri="{FF2B5EF4-FFF2-40B4-BE49-F238E27FC236}">
                  <a16:creationId xmlns:a16="http://schemas.microsoft.com/office/drawing/2014/main" id="{026F1955-2962-4005-ADCD-F63B81F04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91"/>
            <a:stretch/>
          </p:blipFill>
          <p:spPr>
            <a:xfrm>
              <a:off x="5780751" y="1939255"/>
              <a:ext cx="5725450" cy="3899253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377783" y="768136"/>
            <a:ext cx="6072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[UI] Team.gg </a:t>
            </a:r>
            <a:r>
              <a:rPr lang="ko-KR" altLang="en-US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홈</a:t>
            </a:r>
            <a:endParaRPr lang="ko-KR" altLang="en-US" sz="3600" dirty="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0" name="텍스트 상자 93"/>
          <p:cNvSpPr txBox="1">
            <a:spLocks/>
          </p:cNvSpPr>
          <p:nvPr/>
        </p:nvSpPr>
        <p:spPr>
          <a:xfrm>
            <a:off x="708024" y="5757851"/>
            <a:ext cx="10790555" cy="349138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algn="ctr" latinLnBrk="0"/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게시판</a:t>
            </a:r>
            <a:r>
              <a:rPr lang="en-US" alt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로그인 연동 </a:t>
            </a:r>
            <a:r>
              <a:rPr lang="en-US" alt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검색창</a:t>
            </a:r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클릭 시 최근 검색과 </a:t>
            </a:r>
            <a:r>
              <a:rPr lang="ko-KR" altLang="en-US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즐겨찾기</a:t>
            </a:r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기능구현</a:t>
            </a:r>
            <a:endParaRPr lang="ko-KR" altLang="en-US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88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2023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| 4. 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프로젝트 수행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2397A0D-830B-42D3-80BA-2E2ABC54B0D8}"/>
              </a:ext>
            </a:extLst>
          </p:cNvPr>
          <p:cNvSpPr txBox="1"/>
          <p:nvPr/>
        </p:nvSpPr>
        <p:spPr>
          <a:xfrm>
            <a:off x="312469" y="5471703"/>
            <a:ext cx="11108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handleSearchBoxClick</a:t>
            </a:r>
            <a:r>
              <a:rPr lang="en-US" alt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() </a:t>
            </a:r>
            <a:r>
              <a:rPr lang="ko-KR" altLang="en-US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검색창</a:t>
            </a:r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클릭 시 이벤트 처리 함수 → 최근 검색으로 전환</a:t>
            </a:r>
          </a:p>
          <a:p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쿠키로 저장해 둔 최근 검색 및 </a:t>
            </a:r>
            <a:r>
              <a:rPr lang="ko-KR" altLang="en-US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즐겨찾기</a:t>
            </a:r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목록을 </a:t>
            </a:r>
            <a:r>
              <a:rPr lang="en-US" alt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li</a:t>
            </a:r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로 작성하여 페이지에 출력</a:t>
            </a:r>
            <a:endParaRPr lang="en-US" altLang="ko-KR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7782" y="768136"/>
            <a:ext cx="7204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[Source] </a:t>
            </a:r>
            <a:r>
              <a:rPr lang="ko-KR" altLang="en-US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최근 검색</a:t>
            </a: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&amp;</a:t>
            </a:r>
            <a:r>
              <a:rPr lang="ko-KR" altLang="en-US" sz="3600" dirty="0" err="1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즐겨찾기</a:t>
            </a:r>
            <a:endParaRPr lang="ko-KR" altLang="en-US" sz="3600" dirty="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10556" y="1640375"/>
            <a:ext cx="11370888" cy="3736653"/>
            <a:chOff x="458538" y="1414467"/>
            <a:chExt cx="10468542" cy="3440128"/>
          </a:xfrm>
        </p:grpSpPr>
        <p:pic>
          <p:nvPicPr>
            <p:cNvPr id="3" name="그림 2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0BEC8BAA-5C77-5186-F537-C0C697A5E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538" y="1414467"/>
              <a:ext cx="3452745" cy="3440128"/>
            </a:xfrm>
            <a:prstGeom prst="rect">
              <a:avLst/>
            </a:prstGeom>
            <a:ln w="28575">
              <a:solidFill>
                <a:srgbClr val="A0A0E4"/>
              </a:solidFill>
            </a:ln>
          </p:spPr>
        </p:pic>
        <p:pic>
          <p:nvPicPr>
            <p:cNvPr id="5" name="그림 4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37203A65-1CF7-623C-2B99-023AEED4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283" y="1414469"/>
              <a:ext cx="4369436" cy="3440126"/>
            </a:xfrm>
            <a:prstGeom prst="rect">
              <a:avLst/>
            </a:prstGeom>
            <a:ln w="28575">
              <a:solidFill>
                <a:srgbClr val="A0A0E4"/>
              </a:solidFill>
            </a:ln>
          </p:spPr>
        </p:pic>
        <p:pic>
          <p:nvPicPr>
            <p:cNvPr id="9" name="그림 8" descr="텍스트, 스크린샷, 디스플레이, 소프트웨어이(가) 표시된 사진&#10;&#10;자동 생성된 설명">
              <a:extLst>
                <a:ext uri="{FF2B5EF4-FFF2-40B4-BE49-F238E27FC236}">
                  <a16:creationId xmlns:a16="http://schemas.microsoft.com/office/drawing/2014/main" id="{B9BF2320-43A7-C9EC-3942-122C3B818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950"/>
            <a:stretch/>
          </p:blipFill>
          <p:spPr>
            <a:xfrm>
              <a:off x="8196899" y="1414467"/>
              <a:ext cx="2730181" cy="3440125"/>
            </a:xfrm>
            <a:prstGeom prst="rect">
              <a:avLst/>
            </a:prstGeom>
            <a:ln w="28575">
              <a:solidFill>
                <a:srgbClr val="A0A0E4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1429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0EAEE"/>
            </a:gs>
            <a:gs pos="90000">
              <a:srgbClr val="C4CF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2023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| 4. 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프로젝트 수행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4</a:t>
            </a:r>
            <a:r>
              <a:rPr lang="ko-KR" altLang="en-US" sz="1400" dirty="0">
                <a:solidFill>
                  <a:srgbClr val="391C72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2397A0D-830B-42D3-80BA-2E2ABC54B0D8}"/>
              </a:ext>
            </a:extLst>
          </p:cNvPr>
          <p:cNvSpPr txBox="1"/>
          <p:nvPr/>
        </p:nvSpPr>
        <p:spPr>
          <a:xfrm>
            <a:off x="1162433" y="5752461"/>
            <a:ext cx="11108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즐겨찾기</a:t>
            </a:r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탭을 위한 </a:t>
            </a:r>
            <a:r>
              <a:rPr lang="ko-KR" altLang="en-US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즐겨찾기</a:t>
            </a:r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쿠키 관련 함수와</a:t>
            </a:r>
            <a:r>
              <a:rPr lang="en-US" alt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en-US" altLang="ko-KR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searchHistory</a:t>
            </a:r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의 쿠키와 비교하여 맞는 지역 값 </a:t>
            </a:r>
            <a:r>
              <a:rPr lang="en-US" altLang="ko-KR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region </a:t>
            </a:r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불러오기</a:t>
            </a:r>
          </a:p>
          <a:p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초기화 함수로 </a:t>
            </a:r>
            <a:r>
              <a:rPr lang="ko-KR" altLang="en-US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즐겨찾기</a:t>
            </a:r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검색어와</a:t>
            </a:r>
            <a:r>
              <a:rPr lang="ko-KR" altLang="en-US" sz="1600" dirty="0">
                <a:solidFill>
                  <a:srgbClr val="391C72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별 모양 아이콘 복원</a:t>
            </a:r>
            <a:endParaRPr lang="en-US" altLang="ko-KR" sz="1600" dirty="0">
              <a:solidFill>
                <a:srgbClr val="391C72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659476" y="1632632"/>
            <a:ext cx="8889375" cy="4036592"/>
            <a:chOff x="677940" y="1414467"/>
            <a:chExt cx="8074174" cy="3666416"/>
          </a:xfrm>
        </p:grpSpPr>
        <p:pic>
          <p:nvPicPr>
            <p:cNvPr id="3" name="그림 2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B129CEF6-0382-2088-7F78-55C58986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940" y="1414467"/>
              <a:ext cx="5152491" cy="3666416"/>
            </a:xfrm>
            <a:prstGeom prst="rect">
              <a:avLst/>
            </a:prstGeom>
            <a:ln w="28575">
              <a:solidFill>
                <a:srgbClr val="A0A0E4"/>
              </a:solidFill>
            </a:ln>
          </p:spPr>
        </p:pic>
        <p:pic>
          <p:nvPicPr>
            <p:cNvPr id="5" name="그림 4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2D946BB1-2D20-A67E-9C81-34FD14377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465"/>
            <a:stretch/>
          </p:blipFill>
          <p:spPr>
            <a:xfrm>
              <a:off x="5454874" y="1414467"/>
              <a:ext cx="3297240" cy="3666416"/>
            </a:xfrm>
            <a:prstGeom prst="rect">
              <a:avLst/>
            </a:prstGeom>
            <a:ln w="28575">
              <a:solidFill>
                <a:srgbClr val="A0A0E4"/>
              </a:solidFill>
            </a:ln>
          </p:spPr>
        </p:pic>
      </p:grpSp>
      <p:sp>
        <p:nvSpPr>
          <p:cNvPr id="10" name="TextBox 9"/>
          <p:cNvSpPr txBox="1"/>
          <p:nvPr/>
        </p:nvSpPr>
        <p:spPr>
          <a:xfrm>
            <a:off x="377782" y="768136"/>
            <a:ext cx="7204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[Source] </a:t>
            </a:r>
            <a:r>
              <a:rPr lang="ko-KR" altLang="en-US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최근 검색</a:t>
            </a:r>
            <a:r>
              <a:rPr lang="en-US" altLang="ko-KR" sz="3600" dirty="0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&amp;</a:t>
            </a:r>
            <a:r>
              <a:rPr lang="ko-KR" altLang="en-US" sz="3600" dirty="0" err="1" smtClean="0">
                <a:solidFill>
                  <a:srgbClr val="391C72"/>
                </a:solidFill>
                <a:latin typeface="휴먼둥근헤드라인"/>
                <a:ea typeface="휴먼둥근헤드라인"/>
              </a:rPr>
              <a:t>즐겨찾기</a:t>
            </a:r>
            <a:endParaRPr lang="ko-KR" altLang="en-US" sz="3600" dirty="0">
              <a:solidFill>
                <a:srgbClr val="391C72"/>
              </a:solidFill>
              <a:latin typeface="휴먼둥근헤드라인"/>
              <a:ea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137881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2119</Words>
  <Application>Microsoft Office PowerPoint</Application>
  <PresentationFormat>와이드스크린</PresentationFormat>
  <Paragraphs>806</Paragraphs>
  <Slides>40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HY헤드라인M</vt:lpstr>
      <vt:lpstr>맑은 고딕</vt:lpstr>
      <vt:lpstr>한컴 소망 M</vt:lpstr>
      <vt:lpstr>한컴 윤고딕 230</vt:lpstr>
      <vt:lpstr>휴먼둥근헤드라인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MuuN</cp:lastModifiedBy>
  <cp:revision>142</cp:revision>
  <dcterms:created xsi:type="dcterms:W3CDTF">2020-04-27T13:44:41Z</dcterms:created>
  <dcterms:modified xsi:type="dcterms:W3CDTF">2023-10-30T06:40:34Z</dcterms:modified>
</cp:coreProperties>
</file>